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7A03-4346-426E-9318-0F03EBCE4441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D2FC-DF5B-4DE2-950D-78241A00D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5760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ОСНОВНЫЕ БЮДЖЕТНЫЕ ПОНЯТИЯ И ТЕРМИНЫ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99592" y="1052736"/>
            <a:ext cx="8244408" cy="5472608"/>
          </a:xfrm>
        </p:spPr>
        <p:txBody>
          <a:bodyPr/>
          <a:lstStyle/>
          <a:p>
            <a:r>
              <a:rPr lang="ru-RU" sz="1600" b="1" dirty="0" smtClean="0">
                <a:latin typeface="Bookman Old Style" pitchFamily="18" charset="0"/>
              </a:rPr>
              <a:t>БЮДЖЕТНАЯ СИСТЕМА РОССИЙСКОЙ ФЕДЕРАЦИИ – это совокупность всех бюджетов в РФ: федерального, региональных, местных, государственных внебюджетных фондов.</a:t>
            </a:r>
          </a:p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БЮДЖЕТ МУНИЦИПАЛЬНОГО ОБРАЗОВАНИЯ – это фонд денежных средств, предназначенный для финансирования функций, отнесенных к предметам ведения местного самоуправления. </a:t>
            </a:r>
          </a:p>
          <a:p>
            <a:pPr marL="4841875"/>
            <a:r>
              <a:rPr lang="ru-RU" sz="1600" b="1" dirty="0" smtClean="0">
                <a:latin typeface="Bookman Old Style" pitchFamily="18" charset="0"/>
              </a:rPr>
              <a:t>Основной финансовый документ, принимаемый представительным органом местного самоуправления</a:t>
            </a:r>
            <a:r>
              <a:rPr lang="ru-RU" sz="1600" dirty="0" smtClean="0">
                <a:latin typeface="Bookman Old Style" pitchFamily="18" charset="0"/>
              </a:rPr>
              <a:t>. 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805264"/>
            <a:ext cx="8712968" cy="7920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ПРОФИЦИТ БЮДЖЕТА</a:t>
            </a:r>
            <a:r>
              <a:rPr lang="ru-RU" sz="1600" b="1" dirty="0" smtClean="0">
                <a:latin typeface="Bookman Old Style" pitchFamily="18" charset="0"/>
              </a:rPr>
              <a:t> – превышение доходов бюджета над его расходами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ДЕФИЦИТ БЮДЖЕТА</a:t>
            </a:r>
            <a:r>
              <a:rPr lang="ru-RU" sz="1600" b="1" dirty="0" smtClean="0">
                <a:latin typeface="Bookman Old Style" pitchFamily="18" charset="0"/>
              </a:rPr>
              <a:t> – превышение расходов бюджета над его доходами</a:t>
            </a:r>
            <a:br>
              <a:rPr lang="ru-RU" sz="1600" b="1" dirty="0" smtClean="0">
                <a:latin typeface="Bookman Old Style" pitchFamily="18" charset="0"/>
              </a:rPr>
            </a:b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50704" cy="39170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ДОХОДЫ БЮДЖЕТА – 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Bookman Old Style" pitchFamily="18" charset="0"/>
              </a:rPr>
              <a:t>поступающие от населения, организаций, учреждений в бюджет денежные средства в виде: налогов; неналоговых поступлений; безвозмездных поступлений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РАСХОДЫ БЮДЖЕТА –  </a:t>
            </a:r>
            <a:r>
              <a:rPr lang="ru-RU" sz="1600" b="1" dirty="0" smtClean="0">
                <a:latin typeface="Bookman Old Style" pitchFamily="18" charset="0"/>
              </a:rPr>
              <a:t>выплачиваемые из бюджета денежные средства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Bookman Old Style" pitchFamily="18" charset="0"/>
              </a:rPr>
              <a:t>СВОДНАЯ БЮДЖЕТНАЯ РОСПИСЬ – документ,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бюджета.</a:t>
            </a: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Bookman Old Style" pitchFamily="18" charset="0"/>
              </a:rPr>
              <a:t>БЮДЖЕТНЫЕ АССИГНОВАНИЯ – 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>
              <a:buNone/>
            </a:pPr>
            <a:endParaRPr lang="ru-RU" sz="19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Bookman Old Style" pitchFamily="18" charset="0"/>
              </a:rPr>
              <a:t>ЛИМИТЫ БЮДЖЕТНЫХ ОБЯЗАТЕЛЬСТВ – это объем прав (в денежном выражении) по принятию и исполнению казенным учреждением бюджетных обязательств в текущем финансовом году и плановом периоде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196752"/>
            <a:ext cx="5626968" cy="39604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b="1" dirty="0" smtClean="0">
                <a:latin typeface="Bookman Old Style" pitchFamily="18" charset="0"/>
              </a:rPr>
              <a:t>    ГЛАВНЫЙ АДМИНИСТРАТОР ДОХОДОВ БЮДЖЕТА – </a:t>
            </a:r>
            <a:r>
              <a:rPr lang="ru-RU" sz="4300" dirty="0" smtClean="0">
                <a:latin typeface="Bookman Old Style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казенное учреждение, имеющий(ее) в своем ведении администраторов доходов бюджета</a:t>
            </a:r>
            <a:r>
              <a:rPr lang="ru-RU" sz="40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4300" b="1" dirty="0" smtClean="0">
                <a:latin typeface="Bookman Old Style" pitchFamily="18" charset="0"/>
              </a:rPr>
              <a:t>   ГЛАВНЫЙ РАСПОРЯДИТЕЛЬ БЮДЖЕТНЫХ СРЕДСТВ – </a:t>
            </a:r>
            <a:r>
              <a:rPr lang="ru-RU" sz="4300" dirty="0" smtClean="0">
                <a:latin typeface="Bookman Old Style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средств.</a:t>
            </a:r>
          </a:p>
          <a:p>
            <a:pPr>
              <a:buNone/>
            </a:pPr>
            <a:r>
              <a:rPr lang="ru-RU" sz="4400" b="1" dirty="0" smtClean="0">
                <a:latin typeface="Bookman Old Style" pitchFamily="18" charset="0"/>
              </a:rPr>
              <a:t>   ФИНАНСОВЫЙ ОРГАН - </a:t>
            </a:r>
            <a:r>
              <a:rPr lang="ru-RU" sz="4400" dirty="0" smtClean="0">
                <a:latin typeface="Bookman Old Style" pitchFamily="18" charset="0"/>
              </a:rPr>
              <a:t>органы (должностные лица) местных администраций, осуществляющие составление и организацию исполнения местных бюджетов (Финансовое управление администрации Асбестовского городского округа</a:t>
            </a:r>
          </a:p>
          <a:p>
            <a:pPr>
              <a:buNone/>
            </a:pPr>
            <a:endParaRPr lang="ru-RU" sz="4300" dirty="0" smtClean="0">
              <a:latin typeface="Bookman Old Style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Bookman Old Style" pitchFamily="18" charset="0"/>
              </a:rPr>
              <a:t>ВЕДОМСТВЕННАЯ СТРУКТУРА РАСХОДОВ БЮДЖЕТА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     – распределение бюджетных средств по главным распорядителям  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             бюджетных средств, по разделам, подразделам, целевым 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                  статьям и видам расходов бюджетной классификации РФ. </a:t>
            </a: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                                 БЮДЖЕТНАЯ КЛАССИФИКАЦИЯ –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                                 группировка доходов и расходов бюджетов  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                                 всех уровней бюджетной системы РФ, а  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                                 также источников финансирования 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                                 дефицитов этих бюджетов, 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                                 используемая для составления и </a:t>
            </a:r>
          </a:p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                                 исполнения бюджетов.</a:t>
            </a:r>
          </a:p>
          <a:p>
            <a:pPr>
              <a:spcBef>
                <a:spcPts val="0"/>
              </a:spcBef>
              <a:buNone/>
            </a:pPr>
            <a:endParaRPr lang="ru-RU" sz="1700" b="1" dirty="0" smtClean="0">
              <a:latin typeface="Bookman Old Style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700" b="1" dirty="0" smtClean="0">
              <a:latin typeface="Bookman Old Style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700" b="1" dirty="0" smtClean="0">
              <a:latin typeface="Bookman Old Style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700" b="1" dirty="0" smtClean="0">
              <a:latin typeface="Bookman Old Style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700" b="1" dirty="0" smtClean="0">
              <a:latin typeface="Bookman Old Style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700" b="1" dirty="0" smtClean="0">
                <a:latin typeface="Bookman Old Style" pitchFamily="18" charset="0"/>
              </a:rPr>
              <a:t>     БЮДЖЕТНАЯ СМЕТА – документ, устанавливающий лимиты бюджетных обязательств казенного учреждения, представленный в разрезе кодов бюджетной классификации расходов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Bookman Old Style" pitchFamily="18" charset="0"/>
              </a:rPr>
              <a:t>МУНИЦИПАЛЬНОЕ ЗАДАНИЕ – документ, содержащий требования к составу, качеству, объему, условиям, порядку и результатам оказания муниципальных услуг (выполнения работ) </a:t>
            </a:r>
          </a:p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Bookman Old Style" pitchFamily="18" charset="0"/>
              </a:rPr>
              <a:t>МУНИЦИПАЛЬНЫЕ УСЛУГИ (РАБОТЫ) - услуги (работы), оказываемые (выполняемые) органами местного самоуправления, муниципальными учреждениями</a:t>
            </a: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b="1" dirty="0" smtClean="0">
                <a:latin typeface="Bookman Old Style" pitchFamily="18" charset="0"/>
              </a:rPr>
              <a:t>МУНИЦИПАЛЬНЫЙ ДОЛГ –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</a:p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Bookman Old Style" pitchFamily="18" charset="0"/>
              </a:rPr>
              <a:t>МУНИЦИПАЛЬНАЯ ПРОГРАММА – комплекс мероприятий, взаимоувязанных по задачам, срокам осуществления и ресурсам, направленных на достижение конкретных целей и решения задач в сфере социально-экономического развития Асбестовского городского округа и описываемых измеряемыми целевыми показателями</a:t>
            </a:r>
            <a:r>
              <a:rPr lang="ru-RU" sz="1400" dirty="0" smtClean="0"/>
              <a:t> 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БЮДЖЕТНЫЙ ПРОЦЕСС –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     ПУБЛИЧНЫЕ ОБЯЗАТЕЛЬСТВА – </a:t>
            </a:r>
            <a:r>
              <a:rPr lang="ru-RU" sz="1600" b="1" dirty="0" err="1" smtClean="0">
                <a:latin typeface="Bookman Old Style" pitchFamily="18" charset="0"/>
              </a:rPr>
              <a:t>обязательства</a:t>
            </a:r>
            <a:r>
              <a:rPr lang="ru-RU" sz="1600" b="1" dirty="0" smtClean="0">
                <a:latin typeface="Bookman Old Style" pitchFamily="18" charset="0"/>
              </a:rPr>
              <a:t> публично-правового образования, вытекающие из нормативных актов (законов, постановлений, распоряжений и др.), перед населением, организациями, другими публично-правовыми образованиями.</a:t>
            </a:r>
          </a:p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     РАСХОДНОЕ ОБЯЗАТЕЛЬСТВО – обязанность публично-правового образования предоставить физическому или юридическому лицу, иному уровню бюджета средства из соответствующего бюджета.</a:t>
            </a: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                                     </a:t>
            </a: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                                           БЮДЖЕТНОЕ ОБЯЗАТЕЛЬСТВО – расходные      </a:t>
            </a: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                                                 обязательства, подлежащие исполнению </a:t>
            </a: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                                                    в соответствующем финансовом году.</a:t>
            </a:r>
          </a:p>
          <a:p>
            <a:pPr>
              <a:buNone/>
            </a:pPr>
            <a:endParaRPr lang="ru-RU" sz="1600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836713"/>
            <a:ext cx="4536504" cy="4824536"/>
          </a:xfrm>
        </p:spPr>
        <p:txBody>
          <a:bodyPr>
            <a:normAutofit lnSpcReduction="10000"/>
          </a:bodyPr>
          <a:lstStyle/>
          <a:p>
            <a:pPr indent="12700">
              <a:buNone/>
            </a:pPr>
            <a:endParaRPr lang="ru-RU" sz="1500" b="1" dirty="0" smtClean="0">
              <a:latin typeface="Bookman Old Style" pitchFamily="18" charset="0"/>
            </a:endParaRPr>
          </a:p>
          <a:p>
            <a:pPr indent="12700">
              <a:buNone/>
            </a:pPr>
            <a:r>
              <a:rPr lang="ru-RU" sz="1500" b="1" dirty="0" smtClean="0">
                <a:latin typeface="Bookman Old Style" pitchFamily="18" charset="0"/>
              </a:rPr>
              <a:t>КАЗЕННОЕ УЧРЕЖДЕНИЕ –</a:t>
            </a:r>
            <a:r>
              <a:rPr lang="ru-RU" sz="1500" dirty="0" smtClean="0">
                <a:latin typeface="Bookman Old Style" pitchFamily="18" charset="0"/>
              </a:rPr>
              <a:t>муниципальное учреждение, финансовое обеспечение деятельности которого осуществляется за счет средств местного бюджета на основании бюджетной сметы </a:t>
            </a:r>
          </a:p>
          <a:p>
            <a:pPr indent="12700">
              <a:buNone/>
            </a:pPr>
            <a:r>
              <a:rPr lang="ru-RU" sz="1500" b="1" dirty="0" smtClean="0">
                <a:latin typeface="Bookman Old Style" pitchFamily="18" charset="0"/>
              </a:rPr>
              <a:t>БЮДЖЕТНОЕ (АВТОНОМНОЕ) УЧРЕЖДЕНИЕ – </a:t>
            </a:r>
            <a:r>
              <a:rPr lang="ru-RU" sz="1500" dirty="0" smtClean="0">
                <a:latin typeface="Bookman Old Style" pitchFamily="18" charset="0"/>
              </a:rPr>
              <a:t>это некоммерческая организация, созданная муниципальным образованием для выполнения работ, оказания услуг в целях обеспечения реализации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спорта, а также в иных сферах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573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ОСНОВНЫЕ БЮДЖЕТНЫЕ ПОНЯТИЯ И ТЕРМИНЫ</vt:lpstr>
      <vt:lpstr> ПРОФИЦИТ БЮДЖЕТА – превышение доходов бюджета над его расходами ДЕФИЦИТ БЮДЖЕТА – превышение расходов бюджета над его доходами </vt:lpstr>
      <vt:lpstr>Слайд 3</vt:lpstr>
      <vt:lpstr>Слайд 4</vt:lpstr>
      <vt:lpstr>ВЕДОМСТВЕННАЯ СТРУКТУРА РАСХОДОВ БЮДЖЕТА       – распределение бюджетных средств по главным распорядителям                 бюджетных средств, по разделам, подразделам, целевым                     статьям и видам расходов бюджетной классификации РФ.  </vt:lpstr>
      <vt:lpstr>Слайд 6</vt:lpstr>
      <vt:lpstr>Слайд 7</vt:lpstr>
      <vt:lpstr>Слайд 8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 бюджета Асбестовского городского округа              на 2016 год</dc:title>
  <dc:creator>Татьяна С. Ковязина</dc:creator>
  <cp:lastModifiedBy>Татьяна С. Ковязина</cp:lastModifiedBy>
  <cp:revision>50</cp:revision>
  <dcterms:created xsi:type="dcterms:W3CDTF">2016-12-01T07:03:40Z</dcterms:created>
  <dcterms:modified xsi:type="dcterms:W3CDTF">2017-04-04T10:12:09Z</dcterms:modified>
</cp:coreProperties>
</file>