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6" r:id="rId2"/>
    <p:sldId id="365" r:id="rId3"/>
    <p:sldId id="364" r:id="rId4"/>
    <p:sldId id="366" r:id="rId5"/>
    <p:sldId id="361" r:id="rId6"/>
    <p:sldId id="362" r:id="rId7"/>
    <p:sldId id="360" r:id="rId8"/>
    <p:sldId id="378" r:id="rId9"/>
    <p:sldId id="370" r:id="rId10"/>
    <p:sldId id="379" r:id="rId11"/>
    <p:sldId id="380" r:id="rId12"/>
    <p:sldId id="377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BE9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771" autoAdjust="0"/>
    <p:restoredTop sz="99758" autoAdjust="0"/>
  </p:normalViewPr>
  <p:slideViewPr>
    <p:cSldViewPr>
      <p:cViewPr varScale="1">
        <p:scale>
          <a:sx n="109" d="100"/>
          <a:sy n="109" d="100"/>
        </p:scale>
        <p:origin x="-3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6542-173A-44D4-A0CE-9C42FE4E125F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E4188A9-B636-4271-B6CD-656C40BB8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3761-18ED-454E-8B1B-4F8611D58F54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4C06-0211-4048-B9D2-386AC4E73A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8B6C-E5C4-4533-A311-FF5C1FACF7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096C-06D9-4CFE-8349-5D073B9DCC18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D37A-2853-4407-A764-E7EA9EFDB152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E3817-33D6-43BB-9357-E1A8AB1C31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8" y="2743200"/>
            <a:ext cx="6480175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3E2B-1FC4-4521-B6A4-33FADE1D1CAE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E83081-800B-4017-B5D2-2519E7C737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77E4-16C8-4603-9D54-5984858AE57B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09C6-993D-4D2F-982F-372BECE80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5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B96E-C144-4804-9DFC-41AB465EDD8C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8FDEAA8-5AD1-4239-AEF4-10B9DC4A14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1866-F1EE-409E-97DC-7ED17F290F21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8993-DBC9-490B-A279-AB7397F564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A5F7-3BC5-4EB9-B823-05A5940833AC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A34D65-92FA-46DC-9690-E72BD5B384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3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FA4203-5BA6-4AE8-9839-33A908CDE8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90DE-1D5A-414F-AB74-FAC478CAF6BE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1849A-9818-411B-9AD4-23D1C0D0CF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3D9CA-D1FC-41FC-90D2-F3143E728EB0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153C1F-C988-4BAA-A11A-377EBDF02E65}" type="datetimeFigureOut">
              <a:rPr lang="ru-RU"/>
              <a:pPr>
                <a:defRPr/>
              </a:pPr>
              <a:t>18.09.2018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603276-2C9F-420D-8192-B527DC57B5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110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11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__________Microsoft_Office_Excel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Microsoft_Office_Excel4.xls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АСБЕСТОВСКОГО ГОРОДСКОГО ОКРУГА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4787900" y="1989138"/>
            <a:ext cx="4232275" cy="394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05 июня 2018 года в 17.15 часов в Актовом</a:t>
            </a:r>
            <a:r>
              <a:rPr lang="ru-RU" altLang="ru-RU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зале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администрации Асбестовского городского округа состоится проведение публичных слушаний по проекту решения Думы Асбестовского городского округа «Об исполнении бюджета Асбестовского городского округа за 2017 год».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Опубликован в специальном выпуске газеты «Асбестовский рабочий» «Муниципальный вестник» от 03.05.2018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altLang="ru-RU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763713" y="6308725"/>
            <a:ext cx="561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г. Асбест 2018 год</a:t>
            </a:r>
          </a:p>
        </p:txBody>
      </p:sp>
      <p:pic>
        <p:nvPicPr>
          <p:cNvPr id="16389" name="Picture 7" descr="D:\Desktop\57642c8041dd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60575"/>
            <a:ext cx="44180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6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445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муниципального долга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января 2018 года</a:t>
            </a:r>
          </a:p>
        </p:txBody>
      </p:sp>
      <p:graphicFrame>
        <p:nvGraphicFramePr>
          <p:cNvPr id="22531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50825" y="1476375"/>
          <a:ext cx="8605838" cy="4673600"/>
        </p:xfrm>
        <a:graphic>
          <a:graphicData uri="http://schemas.openxmlformats.org/presentationml/2006/ole">
            <p:oleObj spid="_x0000_s22531" r:id="rId3" imgW="8608298" imgH="4676037" progId="Excel.Chart.8">
              <p:embed/>
            </p:oleObj>
          </a:graphicData>
        </a:graphic>
      </p:graphicFrame>
      <p:pic>
        <p:nvPicPr>
          <p:cNvPr id="22532" name="Рисунок 3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24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просроченной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кредиторской задолженности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01 января 2018 года</a:t>
            </a:r>
          </a:p>
        </p:txBody>
      </p:sp>
      <p:graphicFrame>
        <p:nvGraphicFramePr>
          <p:cNvPr id="23555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50825" y="1476375"/>
          <a:ext cx="8605838" cy="4811713"/>
        </p:xfrm>
        <a:graphic>
          <a:graphicData uri="http://schemas.openxmlformats.org/presentationml/2006/ole">
            <p:oleObj spid="_x0000_s23555" r:id="rId3" imgW="8608298" imgH="4816257" progId="Excel.Chart.8">
              <p:embed/>
            </p:oleObj>
          </a:graphicData>
        </a:graphic>
      </p:graphicFrame>
      <p:pic>
        <p:nvPicPr>
          <p:cNvPr id="23556" name="Рисунок 3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179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900113" y="620713"/>
            <a:ext cx="72009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r>
              <a:rPr lang="ru-RU" b="1"/>
              <a:t>Интернет-брошюра «Бюджет для граждан»</a:t>
            </a:r>
          </a:p>
          <a:p>
            <a:pPr algn="ctr"/>
            <a:r>
              <a:rPr lang="ru-RU" b="1"/>
              <a:t>по проекту решения </a:t>
            </a:r>
          </a:p>
          <a:p>
            <a:pPr algn="ctr"/>
            <a:r>
              <a:rPr lang="ru-RU" b="1"/>
              <a:t>Думы Асбестовского городского округа</a:t>
            </a:r>
          </a:p>
          <a:p>
            <a:pPr algn="ctr"/>
            <a:r>
              <a:rPr lang="ru-RU" b="1"/>
              <a:t>«Об исполнении бюджета </a:t>
            </a:r>
          </a:p>
          <a:p>
            <a:pPr algn="ctr"/>
            <a:r>
              <a:rPr lang="ru-RU" b="1"/>
              <a:t>Асбестовского городского округа за 2017 год»</a:t>
            </a:r>
          </a:p>
          <a:p>
            <a:pPr algn="ctr"/>
            <a:endParaRPr lang="ru-RU" b="1"/>
          </a:p>
          <a:p>
            <a:pPr algn="ctr"/>
            <a:r>
              <a:rPr lang="ru-RU" b="1"/>
              <a:t>Подготовлена специалистами </a:t>
            </a:r>
          </a:p>
          <a:p>
            <a:pPr algn="ctr"/>
            <a:r>
              <a:rPr lang="ru-RU" b="1"/>
              <a:t>Финансового управления администрации Асбестовского городского округа</a:t>
            </a:r>
          </a:p>
          <a:p>
            <a:pPr algn="ctr"/>
            <a:endParaRPr lang="ru-RU" b="1"/>
          </a:p>
          <a:p>
            <a:pPr algn="ctr"/>
            <a:r>
              <a:rPr lang="ru-RU" b="1"/>
              <a:t>СПАСИБО </a:t>
            </a:r>
          </a:p>
          <a:p>
            <a:pPr algn="ctr"/>
            <a:r>
              <a:rPr lang="ru-RU" b="1"/>
              <a:t>ЗА ВНИМАНИЕ!</a:t>
            </a:r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</p:txBody>
      </p:sp>
    </p:spTree>
  </p:cSld>
  <p:clrMapOvr>
    <a:masterClrMapping/>
  </p:clrMapOvr>
  <p:transition advTm="5351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2988" y="228600"/>
            <a:ext cx="7793037" cy="968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ОСНОВНЫЕ  ПАРАМЕТРЫ ИСПОЛНЕНИЯ БЮДЖЕТА АСБЕСТОВСКОГО ГОРОДСКОГО ОКРУГА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 2017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39750" y="1557338"/>
          <a:ext cx="8064895" cy="309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1728192"/>
                <a:gridCol w="1656184"/>
                <a:gridCol w="1512168"/>
              </a:tblGrid>
              <a:tr h="104009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Факт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marL="75467" marR="75467" anchor="ctr"/>
                </a:tc>
              </a:tr>
              <a:tr h="68523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Доходы</a:t>
                      </a:r>
                      <a:endParaRPr lang="ru-RU" sz="20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1 816,0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1 732,9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685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Расходы</a:t>
                      </a:r>
                      <a:endParaRPr lang="ru-RU" sz="20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1 881,7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1 748,0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685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Дефицит</a:t>
                      </a:r>
                      <a:endParaRPr lang="ru-RU" sz="20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-58,8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- 15,1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</a:tbl>
          </a:graphicData>
        </a:graphic>
      </p:graphicFrame>
      <p:pic>
        <p:nvPicPr>
          <p:cNvPr id="17438" name="Рисунок 3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977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28600"/>
            <a:ext cx="7793037" cy="7524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ПО ДОХОДАМ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0825" y="1033463"/>
          <a:ext cx="8642350" cy="5653729"/>
        </p:xfrm>
        <a:graphic>
          <a:graphicData uri="http://schemas.openxmlformats.org/drawingml/2006/table">
            <a:tbl>
              <a:tblPr/>
              <a:tblGrid>
                <a:gridCol w="895350"/>
                <a:gridCol w="4989513"/>
                <a:gridCol w="968375"/>
                <a:gridCol w="893762"/>
                <a:gridCol w="895350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Код вида доходов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Наименование  доходов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Годовые назначения,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тыс. рублей 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Фактическое исполнение, тыс. рублей 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 исполнения годовых назначений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711 727,0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636 229,6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1 01 02000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416 153,6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374 333,1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8 589,3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8 533,0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1 05 01000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10 270,0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10 533,5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1 05 02000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36 700,0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29 701,7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1 05 03000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1 05 04000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4 460,0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4 764,5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1 06 01000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13 400,0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16 459,0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1 06 06000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40 759,0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47 848,7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117,4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11 296,0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12 254,2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1 09 00000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112 238,0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96 462,2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6 891,0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4 078,9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519,4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43 359,2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22 971,7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5 571,0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6 021,5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1 447,2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1 557,3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2 00 00000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1 104 264,3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1 096 689,4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2 02 10000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РФ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8 808,0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8 808,0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2 02 20000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РФ (межбюджетные субсидии)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340 697,1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337 669,8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2 02 30000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699 611,7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694 354,9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2 02 40000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62 684,1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63 393,3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68400" marR="684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2 19 00000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МБТ, имеющих целевое назначение, прошлых лет из бюджетов городских округов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- 7 542,4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- 7 542,4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 - ИТОГО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1 815 991,3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1 732 919,0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pic>
        <p:nvPicPr>
          <p:cNvPr id="18593" name="Рисунок 4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336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БЮДЖЕТА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</a:t>
            </a:r>
            <a:endParaRPr lang="ru-RU" sz="2000" smtClean="0">
              <a:solidFill>
                <a:srgbClr val="7B9899"/>
              </a:solidFill>
            </a:endParaRPr>
          </a:p>
        </p:txBody>
      </p:sp>
      <p:sp>
        <p:nvSpPr>
          <p:cNvPr id="1029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052513"/>
            <a:ext cx="8785225" cy="525621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200" smtClean="0"/>
              <a:t> 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200" smtClean="0"/>
              <a:t>   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Исполнение бюджета                                    Структура налоговых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(млн.руб.)                                      и неналоговых доходов (млн.руб.)</a:t>
            </a:r>
          </a:p>
          <a:p>
            <a:pPr eaLnBrk="1" hangingPunct="1"/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Содержимое 11"/>
          <p:cNvGraphicFramePr>
            <a:graphicFrameLocks/>
          </p:cNvGraphicFramePr>
          <p:nvPr/>
        </p:nvGraphicFramePr>
        <p:xfrm>
          <a:off x="344488" y="2225675"/>
          <a:ext cx="3990975" cy="3775075"/>
        </p:xfrm>
        <a:graphic>
          <a:graphicData uri="http://schemas.openxmlformats.org/presentationml/2006/ole">
            <p:oleObj spid="_x0000_s1026" r:id="rId3" imgW="3987130" imgH="3773751" progId="Excel.Chart.8">
              <p:embed/>
            </p:oleObj>
          </a:graphicData>
        </a:graphic>
      </p:graphicFrame>
      <p:graphicFrame>
        <p:nvGraphicFramePr>
          <p:cNvPr id="1027" name="Содержимое 6"/>
          <p:cNvGraphicFramePr>
            <a:graphicFrameLocks/>
          </p:cNvGraphicFramePr>
          <p:nvPr/>
        </p:nvGraphicFramePr>
        <p:xfrm>
          <a:off x="3873500" y="1793875"/>
          <a:ext cx="5141913" cy="4638675"/>
        </p:xfrm>
        <a:graphic>
          <a:graphicData uri="http://schemas.openxmlformats.org/presentationml/2006/ole">
            <p:oleObj spid="_x0000_s1027" r:id="rId4" imgW="5145470" imgH="4639458" progId="Excel.Chart.8">
              <p:embed/>
            </p:oleObj>
          </a:graphicData>
        </a:graphic>
      </p:graphicFrame>
      <p:pic>
        <p:nvPicPr>
          <p:cNvPr id="1030" name="Рисунок 10" descr="gerb"/>
          <p:cNvPicPr>
            <a:picLocks noChangeAspect="1" noChangeArrowheads="1"/>
          </p:cNvPicPr>
          <p:nvPr/>
        </p:nvPicPr>
        <p:blipFill>
          <a:blip r:embed="rId5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4859338" y="285273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ransition advTm="5367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42988" y="228600"/>
            <a:ext cx="7793037" cy="752475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ПО РАСХОДАМ ЗА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850" y="1125538"/>
          <a:ext cx="8504240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539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(тыс.руб.)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31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Общегосударственные 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102 167,7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96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907,0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94,9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7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1 407,4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1 359,1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7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4 064,3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3 593,5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7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35 252,6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32 959,3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7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14 839,7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14 266,1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92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521,4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3 521,3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36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43 082,3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41 207,7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01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 безопасность и правоохранительная  деятельность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18 699,8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18 202,3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97,3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7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16 834,7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16 395,6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71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1 707,5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1 671,8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4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безопасности и правоохранительной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деятельности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50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216 866,6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160 066,5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40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2 042,2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1 275,0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15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Водные ресурсы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1 759,6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15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Лесное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15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Транспорт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12 250,6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10 089,9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00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191 250,5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140 058,0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31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9 450,0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7 889,9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19581" name="Рисунок 4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5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052513"/>
          <a:ext cx="8504240" cy="561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476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endParaRPr lang="ru-RU" sz="9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43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116 958,4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91 014,8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77,8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70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23 653,1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22 728,7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17 960,1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4 269,4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48 586,8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40 460,5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ЖКХ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26 758,4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23 556,2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92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Охрана окружающей 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679,7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73,5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679,7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33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1 106 155,9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1 079 792,0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97,6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402 271,8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393 161,5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456 803,9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445 514,6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97,5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137 635,6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134 932,4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64 528,2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61 891,5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44 916,4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44 292,0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10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95 968,4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90 911,6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94,7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0801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Культура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93 836,4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89 377,1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0804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2 132,0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1 534,5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98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Социальная  политика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181 203,9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168 822,0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93,2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7 119,2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7 106,4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99,8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Социальное обеспечения населения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165 966,8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154 617,6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 вопросы в области социальной политики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8 117,9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7 098,0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27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36 179,3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35 087,5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97,0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34 157,7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33 221,1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2 021,6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1 866,4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1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6 504,8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6 504,3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5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6 504,8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6 504,3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48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70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1301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latin typeface="Times New Roman"/>
                        </a:rPr>
                        <a:t>Расходы бюджета - ИТОГО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1 881 689,5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1 747 995,1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92,9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0664" name="Прямоугольник 2"/>
          <p:cNvSpPr>
            <a:spLocks noChangeArrowheads="1"/>
          </p:cNvSpPr>
          <p:nvPr/>
        </p:nvSpPr>
        <p:spPr bwMode="auto">
          <a:xfrm>
            <a:off x="900113" y="260350"/>
            <a:ext cx="7920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ПО РАСХОДАМ ЗА 2017 ГОД</a:t>
            </a:r>
          </a:p>
        </p:txBody>
      </p:sp>
      <p:pic>
        <p:nvPicPr>
          <p:cNvPr id="20665" name="Рисунок 4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97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3"/>
          <p:cNvSpPr>
            <a:spLocks noGrp="1"/>
          </p:cNvSpPr>
          <p:nvPr>
            <p:ph type="title"/>
          </p:nvPr>
        </p:nvSpPr>
        <p:spPr>
          <a:xfrm>
            <a:off x="755650" y="115888"/>
            <a:ext cx="8229600" cy="86518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 БЮДЖЕТА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288" y="1484313"/>
            <a:ext cx="3744912" cy="720725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(млн.руб.)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7900" y="1484313"/>
            <a:ext cx="4041775" cy="288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(млн.руб.)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233863" y="2225675"/>
          <a:ext cx="4745037" cy="4349750"/>
        </p:xfrm>
        <a:graphic>
          <a:graphicData uri="http://schemas.openxmlformats.org/presentationml/2006/ole">
            <p:oleObj spid="_x0000_s2050" r:id="rId3" imgW="4749196" imgH="4352921" progId="Excel.Chart.8">
              <p:embed/>
            </p:oleObj>
          </a:graphicData>
        </a:graphic>
      </p:graphicFrame>
      <p:pic>
        <p:nvPicPr>
          <p:cNvPr id="2055" name="Рисунок 7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250825" y="2420938"/>
          <a:ext cx="4143375" cy="3919537"/>
        </p:xfrm>
        <a:graphic>
          <a:graphicData uri="http://schemas.openxmlformats.org/presentationml/2006/ole">
            <p:oleObj spid="_x0000_s2051" r:id="rId5" imgW="4145639" imgH="3920068" progId="Excel.Chart.8">
              <p:embed/>
            </p:oleObj>
          </a:graphicData>
        </a:graphic>
      </p:graphicFrame>
    </p:spTree>
  </p:cSld>
  <p:clrMapOvr>
    <a:masterClrMapping/>
  </p:clrMapOvr>
  <p:transition advTm="521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ПО ГЛАВНЫМ РАСПОРЯДИТЕЛЯМ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СРЕДСТВ В 2017 ГОДУ</a:t>
            </a:r>
          </a:p>
        </p:txBody>
      </p:sp>
      <p:graphicFrame>
        <p:nvGraphicFramePr>
          <p:cNvPr id="3074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23850" y="1412875"/>
          <a:ext cx="8605838" cy="4665663"/>
        </p:xfrm>
        <a:graphic>
          <a:graphicData uri="http://schemas.openxmlformats.org/presentationml/2006/ole">
            <p:oleObj spid="_x0000_s3074" name="Диаграмма" r:id="rId3" imgW="8608298" imgH="4676037" progId="Excel.Chart.8">
              <p:embed/>
            </p:oleObj>
          </a:graphicData>
        </a:graphic>
      </p:graphicFrame>
      <p:pic>
        <p:nvPicPr>
          <p:cNvPr id="3076" name="Рисунок 3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66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РАСХОДЫ БЮДЖЕТА АСБЕСТОВСКОГО ГОРОДСКОГО      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ОКРУГА НА РЕАЛИЗАЦИЮ МУНИЦИПАЛЬНЫХ ПРОГРАММ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388" y="1268413"/>
          <a:ext cx="8784977" cy="539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2589"/>
                <a:gridCol w="1051194"/>
                <a:gridCol w="1051194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Факт,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млн.руб.</a:t>
                      </a: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961,0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938,3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97,3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84,5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185,4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132,0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8,4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154,4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148,6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94,4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20,6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18,8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18,3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563,4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1 448,3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1569" name="Рисунок 3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522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</TotalTime>
  <Words>1354</Words>
  <Application>Microsoft Office PowerPoint</Application>
  <PresentationFormat>Экран (4:3)</PresentationFormat>
  <Paragraphs>463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Georgia</vt:lpstr>
      <vt:lpstr>Wingdings 2</vt:lpstr>
      <vt:lpstr>Wingdings</vt:lpstr>
      <vt:lpstr>Calibri</vt:lpstr>
      <vt:lpstr>Times New Roman</vt:lpstr>
      <vt:lpstr>Tahoma</vt:lpstr>
      <vt:lpstr>Официальная</vt:lpstr>
      <vt:lpstr>Диаграмма Microsoft Office Excel</vt:lpstr>
      <vt:lpstr>Слайд 1</vt:lpstr>
      <vt:lpstr>ОСНОВНЫЕ  ПАРАМЕТРЫ ИСПОЛНЕНИЯ БЮДЖЕТА АСБЕСТОВСКОГО ГОРОДСКОГО ОКРУГА  ЗА 2017 ГОД</vt:lpstr>
      <vt:lpstr>ИСПОЛНЕНИЕ БЮДЖЕТА АСБЕСТОВСКОГО ГОРОДСКОГО ОКРУГА ПО ДОХОДАМ ЗА 2017 ГОД</vt:lpstr>
      <vt:lpstr>ДОХОДЫ  БЮДЖЕТА  АСБЕСТОВСКОГО ГОРОДСКОГО ОКРУГА</vt:lpstr>
      <vt:lpstr>ИСПОЛНЕНИЕ БЮДЖЕТА АСБЕСТОВСКОГО ГОРОДСКОГО ОКРУГА ПО РАСХОДАМ ЗА 2017 ГОД</vt:lpstr>
      <vt:lpstr>Слайд 6</vt:lpstr>
      <vt:lpstr>РАСХОДЫ  БЮДЖЕТА  АСБЕСТОВСКОГО ГОРОДСКОГО ОКРУГА</vt:lpstr>
      <vt:lpstr>        ИСПОЛНЕНИЕ ПО ГЛАВНЫМ РАСПОРЯДИТЕЛЯМ  БЮДЖЕТНЫХ СРЕДСТВ В 2017 ГОДУ</vt:lpstr>
      <vt:lpstr>      РАСХОДЫ БЮДЖЕТА АСБЕСТОВСКОГО ГОРОДСКОГО                   ОКРУГА НА РЕАЛИЗАЦИЮ МУНИЦИПАЛЬНЫХ ПРОГРАММ  ЗА 2017 ГОД</vt:lpstr>
      <vt:lpstr>Сведения о состоянии муниципального долга  на 01 января 2018 года</vt:lpstr>
      <vt:lpstr>Сведения о состоянии просроченной  кредиторской задолженности  на 01 января 2018 года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Андрей В. Савин</cp:lastModifiedBy>
  <cp:revision>520</cp:revision>
  <dcterms:created xsi:type="dcterms:W3CDTF">2015-12-09T15:46:34Z</dcterms:created>
  <dcterms:modified xsi:type="dcterms:W3CDTF">2018-09-18T12:01:10Z</dcterms:modified>
</cp:coreProperties>
</file>