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2.xml" ContentType="application/vnd.openxmlformats-officedocument.drawingml.chartshapes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280" r:id="rId5"/>
    <p:sldId id="281" r:id="rId6"/>
    <p:sldId id="277" r:id="rId7"/>
    <p:sldId id="259" r:id="rId8"/>
    <p:sldId id="267" r:id="rId9"/>
    <p:sldId id="268" r:id="rId10"/>
    <p:sldId id="258" r:id="rId11"/>
    <p:sldId id="260" r:id="rId12"/>
    <p:sldId id="270" r:id="rId13"/>
    <p:sldId id="274" r:id="rId14"/>
    <p:sldId id="282" r:id="rId15"/>
    <p:sldId id="272" r:id="rId16"/>
    <p:sldId id="275" r:id="rId17"/>
    <p:sldId id="262" r:id="rId18"/>
    <p:sldId id="263" r:id="rId19"/>
    <p:sldId id="264" r:id="rId20"/>
    <p:sldId id="265" r:id="rId21"/>
    <p:sldId id="266" r:id="rId22"/>
    <p:sldId id="273" r:id="rId23"/>
    <p:sldId id="26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E0E"/>
    <a:srgbClr val="BDB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902828978598354"/>
          <c:y val="0.11001323926971078"/>
          <c:w val="0.69267644504146031"/>
          <c:h val="0.7208429387475466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72027350541E-2"/>
                  <c:y val="-6.951733877081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65371524376089E-2"/>
                  <c:y val="-5.1380918068196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43643635555738E-2"/>
                  <c:y val="-3.2451106148334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27</c:v>
                </c:pt>
                <c:pt idx="1">
                  <c:v>18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6804864"/>
        <c:axId val="56806400"/>
        <c:axId val="57153280"/>
      </c:bar3DChart>
      <c:catAx>
        <c:axId val="56804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6806400"/>
        <c:crosses val="autoZero"/>
        <c:auto val="1"/>
        <c:lblAlgn val="ctr"/>
        <c:lblOffset val="100"/>
        <c:noMultiLvlLbl val="0"/>
      </c:catAx>
      <c:valAx>
        <c:axId val="56806400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56804864"/>
        <c:crosses val="autoZero"/>
        <c:crossBetween val="between"/>
      </c:valAx>
      <c:serAx>
        <c:axId val="57153280"/>
        <c:scaling>
          <c:orientation val="minMax"/>
        </c:scaling>
        <c:delete val="0"/>
        <c:axPos val="b"/>
        <c:majorTickMark val="out"/>
        <c:minorTickMark val="none"/>
        <c:tickLblPos val="nextTo"/>
        <c:crossAx val="568064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70639674007195E-2"/>
          <c:y val="0.12990266841644793"/>
          <c:w val="0.90218900270665048"/>
          <c:h val="0.7591159230096238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spPr>
            <a:solidFill>
              <a:srgbClr val="00B050"/>
            </a:solidFill>
            <a:effectLst>
              <a:outerShdw blurRad="50800" dist="50800" dir="5400000" algn="ctr" rotWithShape="0">
                <a:schemeClr val="bg1"/>
              </a:outerShdw>
            </a:effectLst>
          </c:spPr>
          <c:invertIfNegative val="0"/>
          <c:dLbls>
            <c:dLbl>
              <c:idx val="0"/>
              <c:layout>
                <c:manualLayout>
                  <c:x val="1.0453610252487045E-2"/>
                  <c:y val="-3.333333333333334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96</a:t>
                    </a:r>
                    <a:r>
                      <a:rPr lang="en-US" b="1" dirty="0" smtClean="0"/>
                      <a:t>,</a:t>
                    </a:r>
                    <a:r>
                      <a:rPr lang="ru-RU" b="1" dirty="0" smtClean="0"/>
                      <a:t>5</a:t>
                    </a:r>
                    <a:endParaRPr lang="en-US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40356038911905E-2"/>
                  <c:y val="-4.444444444444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33728932124319E-2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398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85.1</c:v>
                </c:pt>
                <c:pt idx="1">
                  <c:v>117.2</c:v>
                </c:pt>
                <c:pt idx="2">
                  <c:v>132.6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0280832"/>
        <c:axId val="60282368"/>
        <c:axId val="60091904"/>
      </c:bar3DChart>
      <c:catAx>
        <c:axId val="6028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0282368"/>
        <c:crosses val="autoZero"/>
        <c:auto val="1"/>
        <c:lblAlgn val="ctr"/>
        <c:lblOffset val="100"/>
        <c:noMultiLvlLbl val="0"/>
      </c:catAx>
      <c:valAx>
        <c:axId val="602823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2398"/>
            </a:pPr>
            <a:endParaRPr lang="ru-RU"/>
          </a:p>
        </c:txPr>
        <c:crossAx val="60280832"/>
        <c:crosses val="autoZero"/>
        <c:crossBetween val="between"/>
      </c:valAx>
      <c:serAx>
        <c:axId val="60091904"/>
        <c:scaling>
          <c:orientation val="minMax"/>
        </c:scaling>
        <c:delete val="1"/>
        <c:axPos val="b"/>
        <c:majorTickMark val="out"/>
        <c:minorTickMark val="none"/>
        <c:tickLblPos val="none"/>
        <c:crossAx val="60282368"/>
        <c:crosses val="autoZero"/>
      </c:serAx>
      <c:spPr>
        <a:noFill/>
        <a:ln w="25387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млн. руб.</a:t>
            </a:r>
            <a:endParaRPr lang="ru-RU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19E0E"/>
            </a:solidFill>
          </c:spPr>
          <c:invertIfNegative val="0"/>
          <c:dLbls>
            <c:dLbl>
              <c:idx val="0"/>
              <c:layout>
                <c:manualLayout>
                  <c:x val="4.3209876543209756E-2"/>
                  <c:y val="-0.42932299711685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91358024691409E-2"/>
                  <c:y val="-0.4073310562659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493827160493915E-2"/>
                  <c:y val="-0.41529283381238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26.9</c:v>
                </c:pt>
                <c:pt idx="1">
                  <c:v>25.2</c:v>
                </c:pt>
                <c:pt idx="2">
                  <c:v>21.1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7423616"/>
        <c:axId val="127425152"/>
        <c:axId val="0"/>
      </c:bar3DChart>
      <c:catAx>
        <c:axId val="1274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425152"/>
        <c:crosses val="autoZero"/>
        <c:auto val="1"/>
        <c:lblAlgn val="ctr"/>
        <c:lblOffset val="100"/>
        <c:noMultiLvlLbl val="0"/>
      </c:catAx>
      <c:valAx>
        <c:axId val="1274251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27423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392212128637153"/>
          <c:w val="1"/>
          <c:h val="0.5152136824979872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9"/>
          <c:dLbls>
            <c:dLbl>
              <c:idx val="5"/>
              <c:layout>
                <c:manualLayout>
                  <c:x val="1.5235477602300331E-3"/>
                  <c:y val="-0.20710584626399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 </c:v>
                </c:pt>
                <c:pt idx="1">
                  <c:v>Национальная безопасность и правоохранительная деятельность </c:v>
                </c:pt>
                <c:pt idx="2">
                  <c:v>Национальная экономика </c:v>
                </c:pt>
                <c:pt idx="3">
                  <c:v>Жилищно-коммунальное хозяйство </c:v>
                </c:pt>
                <c:pt idx="4">
                  <c:v>Охрана окружаюшей среды </c:v>
                </c:pt>
                <c:pt idx="5">
                  <c:v>Образование </c:v>
                </c:pt>
                <c:pt idx="6">
                  <c:v>Культура, кинематография </c:v>
                </c:pt>
                <c:pt idx="7">
                  <c:v>Социальная политика </c:v>
                </c:pt>
                <c:pt idx="8">
                  <c:v>Физическая культура и спорт </c:v>
                </c:pt>
                <c:pt idx="9">
                  <c:v>Средства массовой информации </c:v>
                </c:pt>
                <c:pt idx="10">
                  <c:v>Обслуживание государственного и муниципального долга 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108</c:v>
                </c:pt>
                <c:pt idx="1">
                  <c:v>25</c:v>
                </c:pt>
                <c:pt idx="2">
                  <c:v>76.5</c:v>
                </c:pt>
                <c:pt idx="3">
                  <c:v>137.69999999999999</c:v>
                </c:pt>
                <c:pt idx="4">
                  <c:v>3.8</c:v>
                </c:pt>
                <c:pt idx="5">
                  <c:v>496.7</c:v>
                </c:pt>
                <c:pt idx="6">
                  <c:v>140.80000000000001</c:v>
                </c:pt>
                <c:pt idx="7">
                  <c:v>13.4</c:v>
                </c:pt>
                <c:pt idx="8">
                  <c:v>115.8</c:v>
                </c:pt>
                <c:pt idx="9">
                  <c:v>5.6</c:v>
                </c:pt>
                <c:pt idx="10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8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egendEntry>
        <c:idx val="9"/>
        <c:txPr>
          <a:bodyPr/>
          <a:lstStyle/>
          <a:p>
            <a:pPr>
              <a:defRPr sz="1300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.64341975701330179"/>
          <c:w val="1"/>
          <c:h val="0.35658024298670032"/>
        </c:manualLayout>
      </c:layout>
      <c:overlay val="0"/>
      <c:txPr>
        <a:bodyPr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млн.руб.</a:t>
            </a:r>
            <a:endParaRPr lang="ru-RU" sz="2400" dirty="0"/>
          </a:p>
        </c:rich>
      </c:tx>
      <c:layout>
        <c:manualLayout>
          <c:xMode val="edge"/>
          <c:yMode val="edge"/>
          <c:x val="0.42342084314790812"/>
          <c:y val="1.410954338406844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3396207760809493E-2"/>
                  <c:y val="-4.7031811280228274E-3"/>
                </c:manualLayout>
              </c:layout>
              <c:spPr/>
              <c:txPr>
                <a:bodyPr anchor="b" anchorCtr="0"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104609171865653E-2"/>
                  <c:y val="-4.7031811280228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81301058292218E-2"/>
                  <c:y val="-4.70318112802282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22.1</c:v>
                </c:pt>
                <c:pt idx="1">
                  <c:v>22.1</c:v>
                </c:pt>
                <c:pt idx="2">
                  <c:v>22.1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127535744"/>
        <c:axId val="127541632"/>
        <c:axId val="0"/>
      </c:bar3DChart>
      <c:catAx>
        <c:axId val="12753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7541632"/>
        <c:crosses val="autoZero"/>
        <c:auto val="1"/>
        <c:lblAlgn val="ctr"/>
        <c:lblOffset val="100"/>
        <c:noMultiLvlLbl val="0"/>
      </c:catAx>
      <c:valAx>
        <c:axId val="127541632"/>
        <c:scaling>
          <c:orientation val="minMax"/>
        </c:scaling>
        <c:delete val="1"/>
        <c:axPos val="l"/>
        <c:numFmt formatCode="#,##0.00" sourceLinked="0"/>
        <c:majorTickMark val="out"/>
        <c:minorTickMark val="none"/>
        <c:tickLblPos val="none"/>
        <c:crossAx val="12753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6018167293579"/>
          <c:y val="4.3268139288871292E-2"/>
          <c:w val="0.7119167314742807"/>
          <c:h val="0.862348753145033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033572027350521E-2"/>
                  <c:y val="-6.9517338770810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653715243760852E-2"/>
                  <c:y val="-5.1380918068196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843643635555652E-2"/>
                  <c:y val="-3.245110614833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3"/>
                <c:pt idx="0">
                  <c:v>на 01.01.2021</c:v>
                </c:pt>
                <c:pt idx="1">
                  <c:v>на 01.01.2022</c:v>
                </c:pt>
                <c:pt idx="2">
                  <c:v>на 01.01.2023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27</c:v>
                </c:pt>
                <c:pt idx="1">
                  <c:v>18</c:v>
                </c:pt>
                <c:pt idx="2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269888"/>
        <c:axId val="61271424"/>
        <c:axId val="59948544"/>
      </c:bar3DChart>
      <c:catAx>
        <c:axId val="612698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ln>
            <a:bevel/>
          </a:ln>
        </c:spPr>
        <c:crossAx val="61271424"/>
        <c:crosses val="autoZero"/>
        <c:auto val="1"/>
        <c:lblAlgn val="ctr"/>
        <c:lblOffset val="100"/>
        <c:noMultiLvlLbl val="0"/>
      </c:catAx>
      <c:valAx>
        <c:axId val="61271424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one"/>
        <c:crossAx val="61269888"/>
        <c:crosses val="autoZero"/>
        <c:crossBetween val="between"/>
      </c:valAx>
      <c:serAx>
        <c:axId val="59948544"/>
        <c:scaling>
          <c:orientation val="minMax"/>
        </c:scaling>
        <c:delete val="0"/>
        <c:axPos val="b"/>
        <c:majorTickMark val="out"/>
        <c:minorTickMark val="none"/>
        <c:tickLblPos val="nextTo"/>
        <c:crossAx val="6127142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6906619985166941"/>
          <c:y val="2.73002699399766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9235940751327977E-2"/>
          <c:y val="0.18077905873706404"/>
          <c:w val="0.75572684116179489"/>
          <c:h val="0.7169716185381168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2000442143065185"/>
                  <c:y val="-2.5464275899169098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34,9%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0927952449727812"/>
                  <c:y val="-0.3781613296528315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6</a:t>
                    </a:r>
                    <a:r>
                      <a:rPr lang="ru-RU" sz="1400" dirty="0" smtClean="0"/>
                      <a:t>5,1%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34.9</c:v>
                </c:pt>
                <c:pt idx="1">
                  <c:v>65.099999999999994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6906630970542661"/>
          <c:y val="2.730043884012887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252060069206404"/>
          <c:y val="0.19104995278302461"/>
          <c:w val="0.69043344777409543"/>
          <c:h val="0.7076942839684502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26945583282074348"/>
                  <c:y val="-8.13919981113209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82,9%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741133099032357"/>
                  <c:y val="-7.321825352738584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17,1%</a:t>
                    </a:r>
                    <a:endParaRPr lang="en-US" sz="1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82.9</c:v>
                </c:pt>
                <c:pt idx="1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32197707199200376"/>
          <c:y val="2.35362737473614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214594211754249"/>
          <c:y val="0.18791441872312395"/>
          <c:w val="0.72956963115209461"/>
          <c:h val="0.711775249904484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0.35084886401510945"/>
                  <c:y val="-8.5801230418842356E-2"/>
                </c:manualLayout>
              </c:layout>
              <c:tx>
                <c:rich>
                  <a:bodyPr/>
                  <a:lstStyle/>
                  <a:p>
                    <a:pPr>
                      <a:defRPr sz="1550"/>
                    </a:pPr>
                    <a:r>
                      <a:rPr lang="ru-RU" sz="1400" dirty="0" smtClean="0"/>
                      <a:t>91,8%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324568103544051"/>
                  <c:y val="-0.115901358182424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ru-RU" sz="1400" dirty="0" smtClean="0"/>
                      <a:t>8,2%</a:t>
                    </a:r>
                    <a:endParaRPr lang="en-US" sz="14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91.8</c:v>
                </c:pt>
                <c:pt idx="1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446810765190431"/>
          <c:y val="8.9740664822796593E-2"/>
          <c:w val="0.55182967532085825"/>
          <c:h val="0.9102593351772033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2"/>
          <c:dLbls>
            <c:dLbl>
              <c:idx val="0"/>
              <c:layout>
                <c:manualLayout>
                  <c:x val="1.3338854039560548E-2"/>
                  <c:y val="1.238216469098022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-2.519561318583648E-2"/>
                  <c:y val="-9.905731752784178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-2.667770807912118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3"/>
              <c:layout>
                <c:manualLayout>
                  <c:x val="-0.10714239034131599"/>
                  <c:y val="0.11187588040115874"/>
                </c:manualLayout>
              </c:layout>
              <c:tx>
                <c:rich>
                  <a:bodyPr/>
                  <a:lstStyle/>
                  <a:p>
                    <a:r>
                      <a:rPr lang="ru-RU" sz="1300" b="1" baseline="0" dirty="0"/>
                      <a:t>Д</a:t>
                    </a:r>
                    <a:r>
                      <a:rPr lang="ru-RU" sz="1300" baseline="0" dirty="0"/>
                      <a:t>оходы от использования имущества, находящегося в государственной и муниципальной собственности
12,8%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4"/>
              <c:layout>
                <c:manualLayout>
                  <c:x val="-4.446284679853498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Д</a:t>
                    </a:r>
                    <a:r>
                      <a:rPr lang="ru-RU" dirty="0" smtClean="0"/>
                      <a:t>оходы </a:t>
                    </a:r>
                    <a:r>
                      <a:rPr lang="ru-RU" dirty="0"/>
                      <a:t>от продажи материальных </a:t>
                    </a:r>
                    <a:r>
                      <a:rPr lang="ru-RU" dirty="0" smtClean="0"/>
                      <a:t>и нематериальных </a:t>
                    </a:r>
                    <a:r>
                      <a:rPr lang="ru-RU" dirty="0"/>
                      <a:t>активов
2,5%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6.8176365091086918E-2"/>
                  <c:y val="-2.22878964437644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Доходы от использования имущества, находящегося в государственной и муниципальной собственности</c:v>
                </c:pt>
                <c:pt idx="4">
                  <c:v>Доходы от продажи материальных т нематериальных активов</c:v>
                </c:pt>
                <c:pt idx="5">
                  <c:v>Прочие 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0.625</c:v>
                </c:pt>
                <c:pt idx="1">
                  <c:v>7.0000000000000007E-2</c:v>
                </c:pt>
                <c:pt idx="2">
                  <c:v>7.9000000000000001E-2</c:v>
                </c:pt>
                <c:pt idx="3">
                  <c:v>0.14899999999999999</c:v>
                </c:pt>
                <c:pt idx="4">
                  <c:v>2.4E-2</c:v>
                </c:pt>
                <c:pt idx="5">
                  <c:v>5.2999999999999999E-2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млн. руб.</a:t>
            </a:r>
            <a:endParaRPr lang="ru-RU" sz="2400" dirty="0"/>
          </a:p>
        </c:rich>
      </c:tx>
      <c:layout>
        <c:manualLayout>
          <c:xMode val="edge"/>
          <c:yMode val="edge"/>
          <c:x val="0.44185922360122093"/>
          <c:y val="5.7489629130163887E-2"/>
        </c:manualLayout>
      </c:layout>
      <c:overlay val="0"/>
    </c:title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542939884796338E-2"/>
          <c:y val="0.13823600174978129"/>
          <c:w val="0.94101670249586167"/>
          <c:h val="0.75911592300962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946984550526455E-2"/>
                  <c:y val="-6.1419664621882183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33613099727457E-2"/>
                  <c:y val="-7.4650304001619774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440356038911905E-2"/>
                  <c:y val="-3.333333333333334E-2"/>
                </c:manualLayout>
              </c:layout>
              <c:spPr/>
              <c:txPr>
                <a:bodyPr/>
                <a:lstStyle/>
                <a:p>
                  <a:pPr>
                    <a:defRPr sz="2396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394.7</c:v>
                </c:pt>
                <c:pt idx="1">
                  <c:v>414.3</c:v>
                </c:pt>
                <c:pt idx="2">
                  <c:v>554.70000000000005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3673216"/>
        <c:axId val="123691392"/>
        <c:axId val="0"/>
      </c:bar3DChart>
      <c:catAx>
        <c:axId val="12367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398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691392"/>
        <c:crosses val="autoZero"/>
        <c:auto val="1"/>
        <c:lblAlgn val="ctr"/>
        <c:lblOffset val="100"/>
        <c:noMultiLvlLbl val="0"/>
      </c:catAx>
      <c:valAx>
        <c:axId val="123691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23673216"/>
        <c:crosses val="autoZero"/>
        <c:crossBetween val="between"/>
      </c:valAx>
      <c:spPr>
        <a:noFill/>
        <a:ln w="25376">
          <a:noFill/>
        </a:ln>
      </c:spPr>
    </c:plotArea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/>
              <a:t>млн. </a:t>
            </a:r>
            <a:r>
              <a:rPr lang="ru-RU" sz="2400" dirty="0" smtClean="0"/>
              <a:t>руб.</a:t>
            </a:r>
            <a:endParaRPr lang="ru-RU" sz="2400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235558880871643E-2"/>
          <c:y val="0.13832349049252082"/>
          <c:w val="0.88606231559325221"/>
          <c:h val="0.74971116644126345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rgbClr val="9BBB59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7.7160493827160793E-3"/>
                  <c:y val="-0.33672391930733953"/>
                </c:manualLayout>
              </c:layout>
              <c:tx>
                <c:rich>
                  <a:bodyPr/>
                  <a:lstStyle/>
                  <a:p>
                    <a:r>
                      <a:rPr lang="en-US" sz="2400" dirty="0" smtClean="0"/>
                      <a:t>1</a:t>
                    </a:r>
                    <a:r>
                      <a:rPr lang="ru-RU" sz="2400" dirty="0" smtClean="0"/>
                      <a:t>6</a:t>
                    </a:r>
                    <a:r>
                      <a:rPr lang="en-US" sz="2400" dirty="0" smtClean="0"/>
                      <a:t>,</a:t>
                    </a:r>
                    <a:r>
                      <a:rPr lang="ru-RU" sz="2400" dirty="0" smtClean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708E-2"/>
                  <c:y val="-0.373202343898967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7160493827160793E-3"/>
                  <c:y val="-0.37881440922075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17.3</c:v>
                </c:pt>
                <c:pt idx="1">
                  <c:v>17.399999999999999</c:v>
                </c:pt>
                <c:pt idx="2">
                  <c:v>20.7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9687680"/>
        <c:axId val="59978112"/>
        <c:axId val="0"/>
      </c:bar3DChart>
      <c:catAx>
        <c:axId val="5968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59978112"/>
        <c:crosses val="autoZero"/>
        <c:auto val="1"/>
        <c:lblAlgn val="ctr"/>
        <c:lblOffset val="100"/>
        <c:noMultiLvlLbl val="0"/>
      </c:catAx>
      <c:valAx>
        <c:axId val="59978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5968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047111776174357E-2"/>
                  <c:y val="-2.8060326608944881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41185296029049E-2"/>
                  <c:y val="1.6836195965366927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51,3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11852960290549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50,1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45</c:v>
                </c:pt>
                <c:pt idx="1">
                  <c:v>51.3</c:v>
                </c:pt>
                <c:pt idx="2">
                  <c:v>50.1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0235776"/>
        <c:axId val="60238464"/>
        <c:axId val="0"/>
      </c:bar3DChart>
      <c:catAx>
        <c:axId val="6023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60238464"/>
        <c:crosses val="autoZero"/>
        <c:auto val="1"/>
        <c:lblAlgn val="ctr"/>
        <c:lblOffset val="100"/>
        <c:noMultiLvlLbl val="0"/>
      </c:catAx>
      <c:valAx>
        <c:axId val="6023846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one"/>
        <c:crossAx val="602357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361262219635382"/>
          <c:y val="4.5453310157418754E-3"/>
          <c:w val="0.21346460521102376"/>
          <c:h val="7.788198887176055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A6591A-3EFD-4200-B642-7E54E2E2E65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1D08F5-D3D1-474B-9CBE-2ACFEE8B03F0}">
      <dgm:prSet phldrT="[Текст]"/>
      <dgm:spPr/>
      <dgm:t>
        <a:bodyPr/>
        <a:lstStyle/>
        <a:p>
          <a:endParaRPr lang="ru-RU" dirty="0"/>
        </a:p>
      </dgm:t>
    </dgm:pt>
    <dgm:pt modelId="{B266A7C4-246E-4113-BA44-0D5A80459575}" type="parTrans" cxnId="{02D90AC6-4BAE-46BD-A23F-ABB2B2A69656}">
      <dgm:prSet/>
      <dgm:spPr/>
      <dgm:t>
        <a:bodyPr/>
        <a:lstStyle/>
        <a:p>
          <a:endParaRPr lang="ru-RU"/>
        </a:p>
      </dgm:t>
    </dgm:pt>
    <dgm:pt modelId="{10AD0528-3A94-4489-B41F-2482A3A41E6A}" type="sibTrans" cxnId="{02D90AC6-4BAE-46BD-A23F-ABB2B2A69656}">
      <dgm:prSet/>
      <dgm:spPr/>
      <dgm:t>
        <a:bodyPr/>
        <a:lstStyle/>
        <a:p>
          <a:endParaRPr lang="ru-RU"/>
        </a:p>
      </dgm:t>
    </dgm:pt>
    <dgm:pt modelId="{904E972F-F4BD-4E1E-A078-DD0515416B5D}">
      <dgm:prSet phldrT="[Текст]"/>
      <dgm:spPr/>
      <dgm:t>
        <a:bodyPr/>
        <a:lstStyle/>
        <a:p>
          <a:endParaRPr lang="ru-RU" dirty="0" smtClean="0"/>
        </a:p>
        <a:p>
          <a:endParaRPr lang="ru-RU" dirty="0"/>
        </a:p>
      </dgm:t>
    </dgm:pt>
    <dgm:pt modelId="{B0FC7AE3-ADF2-4CC5-A26F-21CB84BAA694}" type="parTrans" cxnId="{CE5095C5-8CD9-4038-8403-05E0E50463B5}">
      <dgm:prSet/>
      <dgm:spPr/>
      <dgm:t>
        <a:bodyPr/>
        <a:lstStyle/>
        <a:p>
          <a:endParaRPr lang="ru-RU"/>
        </a:p>
      </dgm:t>
    </dgm:pt>
    <dgm:pt modelId="{B50A09B2-6299-47C1-8251-041A6461D199}" type="sibTrans" cxnId="{CE5095C5-8CD9-4038-8403-05E0E50463B5}">
      <dgm:prSet/>
      <dgm:spPr/>
      <dgm:t>
        <a:bodyPr/>
        <a:lstStyle/>
        <a:p>
          <a:endParaRPr lang="ru-RU"/>
        </a:p>
      </dgm:t>
    </dgm:pt>
    <dgm:pt modelId="{7B0A29F1-C24C-4ADF-A578-A819584942CC}">
      <dgm:prSet phldrT="[Текст]" custT="1"/>
      <dgm:spPr/>
      <dgm:t>
        <a:bodyPr/>
        <a:lstStyle/>
        <a:p>
          <a:r>
            <a:rPr lang="ru-RU" sz="1800" dirty="0" smtClean="0">
              <a:latin typeface="Bookman Old Style" pitchFamily="18" charset="0"/>
            </a:rPr>
            <a:t>выносится на публичные слушания в сроки, определенные бюджетным законодательством Российской Федерации.  </a:t>
          </a:r>
          <a:endParaRPr lang="ru-RU" sz="1800" dirty="0"/>
        </a:p>
      </dgm:t>
    </dgm:pt>
    <dgm:pt modelId="{48ADD3EF-174E-4353-AC35-EC2BAA4038D1}" type="parTrans" cxnId="{B9B0C8A6-DD8A-4218-851C-C33AD036CFBA}">
      <dgm:prSet/>
      <dgm:spPr/>
      <dgm:t>
        <a:bodyPr/>
        <a:lstStyle/>
        <a:p>
          <a:endParaRPr lang="ru-RU"/>
        </a:p>
      </dgm:t>
    </dgm:pt>
    <dgm:pt modelId="{9FA7927B-D01C-4B52-BF0F-D71B5CD6E3D8}" type="sibTrans" cxnId="{B9B0C8A6-DD8A-4218-851C-C33AD036CFBA}">
      <dgm:prSet/>
      <dgm:spPr/>
      <dgm:t>
        <a:bodyPr/>
        <a:lstStyle/>
        <a:p>
          <a:endParaRPr lang="ru-RU"/>
        </a:p>
      </dgm:t>
    </dgm:pt>
    <dgm:pt modelId="{51949274-A2DE-4F7B-B14E-9722F73CF3B2}">
      <dgm:prSet custT="1"/>
      <dgm:spPr/>
      <dgm:t>
        <a:bodyPr/>
        <a:lstStyle/>
        <a:p>
          <a:r>
            <a:rPr lang="ru-RU" sz="1800" dirty="0" smtClean="0">
              <a:latin typeface="Bookman Old Style" pitchFamily="18" charset="0"/>
            </a:rPr>
            <a:t>публикуется в средствах массовой информации;</a:t>
          </a:r>
          <a:endParaRPr lang="ru-RU" sz="1800" dirty="0"/>
        </a:p>
      </dgm:t>
    </dgm:pt>
    <dgm:pt modelId="{E7EB3655-F32C-4236-9668-22B507DC2633}" type="sibTrans" cxnId="{F70266E5-8C77-4C0F-8C39-9DF71E3CE89F}">
      <dgm:prSet/>
      <dgm:spPr/>
      <dgm:t>
        <a:bodyPr/>
        <a:lstStyle/>
        <a:p>
          <a:endParaRPr lang="ru-RU"/>
        </a:p>
      </dgm:t>
    </dgm:pt>
    <dgm:pt modelId="{6DC6F021-F748-40D4-B549-390B39305E65}" type="parTrans" cxnId="{F70266E5-8C77-4C0F-8C39-9DF71E3CE89F}">
      <dgm:prSet/>
      <dgm:spPr/>
      <dgm:t>
        <a:bodyPr/>
        <a:lstStyle/>
        <a:p>
          <a:endParaRPr lang="ru-RU"/>
        </a:p>
      </dgm:t>
    </dgm:pt>
    <dgm:pt modelId="{7F548739-5A93-42F6-8B6C-593B231407B6}" type="pres">
      <dgm:prSet presAssocID="{FAA6591A-3EFD-4200-B642-7E54E2E2E65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422376-4011-4CAE-B0EA-6C1C614FDCF8}" type="pres">
      <dgm:prSet presAssocID="{741D08F5-D3D1-474B-9CBE-2ACFEE8B03F0}" presName="composite" presStyleCnt="0"/>
      <dgm:spPr/>
    </dgm:pt>
    <dgm:pt modelId="{FFF95B61-3A8C-43A9-943A-3353745F6D1B}" type="pres">
      <dgm:prSet presAssocID="{741D08F5-D3D1-474B-9CBE-2ACFEE8B03F0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F643F-95DB-4CEA-B097-BF083CDA5689}" type="pres">
      <dgm:prSet presAssocID="{741D08F5-D3D1-474B-9CBE-2ACFEE8B03F0}" presName="descendantText" presStyleLbl="alignAcc1" presStyleIdx="0" presStyleCnt="2" custLinFactNeighborX="1281" custLinFactNeighborY="-5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2C751-401E-4C75-B7E3-8F7ACEE2B4CB}" type="pres">
      <dgm:prSet presAssocID="{10AD0528-3A94-4489-B41F-2482A3A41E6A}" presName="sp" presStyleCnt="0"/>
      <dgm:spPr/>
    </dgm:pt>
    <dgm:pt modelId="{DD01B7E0-F3A8-4AD0-B324-58A58563622A}" type="pres">
      <dgm:prSet presAssocID="{904E972F-F4BD-4E1E-A078-DD0515416B5D}" presName="composite" presStyleCnt="0"/>
      <dgm:spPr/>
    </dgm:pt>
    <dgm:pt modelId="{F69C4EEB-A942-48BD-804B-5877FA012731}" type="pres">
      <dgm:prSet presAssocID="{904E972F-F4BD-4E1E-A078-DD0515416B5D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39C308-A9E1-4858-B567-20E29F45318B}" type="pres">
      <dgm:prSet presAssocID="{904E972F-F4BD-4E1E-A078-DD0515416B5D}" presName="descendantText" presStyleLbl="alignAcc1" presStyleIdx="1" presStyleCnt="2" custScaleY="160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5095C5-8CD9-4038-8403-05E0E50463B5}" srcId="{FAA6591A-3EFD-4200-B642-7E54E2E2E655}" destId="{904E972F-F4BD-4E1E-A078-DD0515416B5D}" srcOrd="1" destOrd="0" parTransId="{B0FC7AE3-ADF2-4CC5-A26F-21CB84BAA694}" sibTransId="{B50A09B2-6299-47C1-8251-041A6461D199}"/>
    <dgm:cxn modelId="{2BC139AE-28E5-4675-86FB-62E50C5D43CD}" type="presOf" srcId="{904E972F-F4BD-4E1E-A078-DD0515416B5D}" destId="{F69C4EEB-A942-48BD-804B-5877FA012731}" srcOrd="0" destOrd="0" presId="urn:microsoft.com/office/officeart/2005/8/layout/chevron2"/>
    <dgm:cxn modelId="{E1CC5910-AE71-43C1-B8FA-B8D5E7336C02}" type="presOf" srcId="{741D08F5-D3D1-474B-9CBE-2ACFEE8B03F0}" destId="{FFF95B61-3A8C-43A9-943A-3353745F6D1B}" srcOrd="0" destOrd="0" presId="urn:microsoft.com/office/officeart/2005/8/layout/chevron2"/>
    <dgm:cxn modelId="{F70266E5-8C77-4C0F-8C39-9DF71E3CE89F}" srcId="{741D08F5-D3D1-474B-9CBE-2ACFEE8B03F0}" destId="{51949274-A2DE-4F7B-B14E-9722F73CF3B2}" srcOrd="0" destOrd="0" parTransId="{6DC6F021-F748-40D4-B549-390B39305E65}" sibTransId="{E7EB3655-F32C-4236-9668-22B507DC2633}"/>
    <dgm:cxn modelId="{02D90AC6-4BAE-46BD-A23F-ABB2B2A69656}" srcId="{FAA6591A-3EFD-4200-B642-7E54E2E2E655}" destId="{741D08F5-D3D1-474B-9CBE-2ACFEE8B03F0}" srcOrd="0" destOrd="0" parTransId="{B266A7C4-246E-4113-BA44-0D5A80459575}" sibTransId="{10AD0528-3A94-4489-B41F-2482A3A41E6A}"/>
    <dgm:cxn modelId="{B9B0C8A6-DD8A-4218-851C-C33AD036CFBA}" srcId="{904E972F-F4BD-4E1E-A078-DD0515416B5D}" destId="{7B0A29F1-C24C-4ADF-A578-A819584942CC}" srcOrd="0" destOrd="0" parTransId="{48ADD3EF-174E-4353-AC35-EC2BAA4038D1}" sibTransId="{9FA7927B-D01C-4B52-BF0F-D71B5CD6E3D8}"/>
    <dgm:cxn modelId="{E330F0E9-D416-458A-A6EA-7CB370441744}" type="presOf" srcId="{51949274-A2DE-4F7B-B14E-9722F73CF3B2}" destId="{E10F643F-95DB-4CEA-B097-BF083CDA5689}" srcOrd="0" destOrd="0" presId="urn:microsoft.com/office/officeart/2005/8/layout/chevron2"/>
    <dgm:cxn modelId="{A357EBFF-61A3-48CC-80EE-05DFF92AA6A3}" type="presOf" srcId="{7B0A29F1-C24C-4ADF-A578-A819584942CC}" destId="{4239C308-A9E1-4858-B567-20E29F45318B}" srcOrd="0" destOrd="0" presId="urn:microsoft.com/office/officeart/2005/8/layout/chevron2"/>
    <dgm:cxn modelId="{4C97FA99-9B8B-49DF-8670-06D136128C5D}" type="presOf" srcId="{FAA6591A-3EFD-4200-B642-7E54E2E2E655}" destId="{7F548739-5A93-42F6-8B6C-593B231407B6}" srcOrd="0" destOrd="0" presId="urn:microsoft.com/office/officeart/2005/8/layout/chevron2"/>
    <dgm:cxn modelId="{4F98CAB2-8C84-4342-8360-F35E10D2216F}" type="presParOf" srcId="{7F548739-5A93-42F6-8B6C-593B231407B6}" destId="{B1422376-4011-4CAE-B0EA-6C1C614FDCF8}" srcOrd="0" destOrd="0" presId="urn:microsoft.com/office/officeart/2005/8/layout/chevron2"/>
    <dgm:cxn modelId="{FDF0890F-0EC8-436B-BB9A-87D2A37C5BCE}" type="presParOf" srcId="{B1422376-4011-4CAE-B0EA-6C1C614FDCF8}" destId="{FFF95B61-3A8C-43A9-943A-3353745F6D1B}" srcOrd="0" destOrd="0" presId="urn:microsoft.com/office/officeart/2005/8/layout/chevron2"/>
    <dgm:cxn modelId="{D6A7C85E-AD4C-4ED9-BBDB-A04A3BE34218}" type="presParOf" srcId="{B1422376-4011-4CAE-B0EA-6C1C614FDCF8}" destId="{E10F643F-95DB-4CEA-B097-BF083CDA5689}" srcOrd="1" destOrd="0" presId="urn:microsoft.com/office/officeart/2005/8/layout/chevron2"/>
    <dgm:cxn modelId="{11136AA8-B1E0-47CB-867F-109669B0F9DE}" type="presParOf" srcId="{7F548739-5A93-42F6-8B6C-593B231407B6}" destId="{6872C751-401E-4C75-B7E3-8F7ACEE2B4CB}" srcOrd="1" destOrd="0" presId="urn:microsoft.com/office/officeart/2005/8/layout/chevron2"/>
    <dgm:cxn modelId="{10B58144-CB3A-4CD5-B66C-89F111465AF9}" type="presParOf" srcId="{7F548739-5A93-42F6-8B6C-593B231407B6}" destId="{DD01B7E0-F3A8-4AD0-B324-58A58563622A}" srcOrd="2" destOrd="0" presId="urn:microsoft.com/office/officeart/2005/8/layout/chevron2"/>
    <dgm:cxn modelId="{FE6A8530-5857-4AC0-8A73-F5E457A51A02}" type="presParOf" srcId="{DD01B7E0-F3A8-4AD0-B324-58A58563622A}" destId="{F69C4EEB-A942-48BD-804B-5877FA012731}" srcOrd="0" destOrd="0" presId="urn:microsoft.com/office/officeart/2005/8/layout/chevron2"/>
    <dgm:cxn modelId="{8AB5E9F6-FDC4-4356-B9EA-0FF8E572B005}" type="presParOf" srcId="{DD01B7E0-F3A8-4AD0-B324-58A58563622A}" destId="{4239C308-A9E1-4858-B567-20E29F45318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F95B61-3A8C-43A9-943A-3353745F6D1B}">
      <dsp:nvSpPr>
        <dsp:cNvPr id="0" name=""/>
        <dsp:cNvSpPr/>
      </dsp:nvSpPr>
      <dsp:spPr>
        <a:xfrm rot="5400000">
          <a:off x="-169784" y="198082"/>
          <a:ext cx="1131894" cy="7923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0" y="424461"/>
        <a:ext cx="792326" cy="339568"/>
      </dsp:txXfrm>
    </dsp:sp>
    <dsp:sp modelId="{E10F643F-95DB-4CEA-B097-BF083CDA5689}">
      <dsp:nvSpPr>
        <dsp:cNvPr id="0" name=""/>
        <dsp:cNvSpPr/>
      </dsp:nvSpPr>
      <dsp:spPr>
        <a:xfrm rot="5400000">
          <a:off x="3076297" y="-2283971"/>
          <a:ext cx="735731" cy="5303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публикуется в средствах массовой информации;</a:t>
          </a:r>
          <a:endParaRPr lang="ru-RU" sz="1800" kern="1200" dirty="0"/>
        </a:p>
      </dsp:txBody>
      <dsp:txXfrm rot="-5400000">
        <a:off x="792327" y="35914"/>
        <a:ext cx="5267758" cy="663901"/>
      </dsp:txXfrm>
    </dsp:sp>
    <dsp:sp modelId="{F69C4EEB-A942-48BD-804B-5877FA012731}">
      <dsp:nvSpPr>
        <dsp:cNvPr id="0" name=""/>
        <dsp:cNvSpPr/>
      </dsp:nvSpPr>
      <dsp:spPr>
        <a:xfrm rot="5400000">
          <a:off x="-169784" y="1313847"/>
          <a:ext cx="1131894" cy="79232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 rot="-5400000">
        <a:off x="0" y="1540226"/>
        <a:ext cx="792326" cy="339568"/>
      </dsp:txXfrm>
    </dsp:sp>
    <dsp:sp modelId="{4239C308-A9E1-4858-B567-20E29F45318B}">
      <dsp:nvSpPr>
        <dsp:cNvPr id="0" name=""/>
        <dsp:cNvSpPr/>
      </dsp:nvSpPr>
      <dsp:spPr>
        <a:xfrm rot="5400000">
          <a:off x="2854728" y="-1139907"/>
          <a:ext cx="1178869" cy="530367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Bookman Old Style" pitchFamily="18" charset="0"/>
            </a:rPr>
            <a:t>выносится на публичные слушания в сроки, определенные бюджетным законодательством Российской Федерации.  </a:t>
          </a:r>
          <a:endParaRPr lang="ru-RU" sz="1800" kern="1200" dirty="0"/>
        </a:p>
      </dsp:txBody>
      <dsp:txXfrm rot="-5400000">
        <a:off x="792326" y="980043"/>
        <a:ext cx="5246125" cy="10637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0.282</cdr:x>
      <cdr:y>0.43922</cdr:y>
    </cdr:from>
    <cdr:to>
      <cdr:x>0.36667</cdr:x>
      <cdr:y>0.64247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95" y="2134612"/>
          <a:ext cx="720054" cy="9877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0.47649</cdr:x>
      <cdr:y>0.53472</cdr:y>
    </cdr:from>
    <cdr:to>
      <cdr:x>0.56142</cdr:x>
      <cdr:y>0.73947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54351" y="2477889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0.69664</cdr:x>
      <cdr:y>0.34297</cdr:y>
    </cdr:from>
    <cdr:to>
      <cdr:x>0.78979</cdr:x>
      <cdr:y>0.54597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0.28175</cdr:x>
      <cdr:y>0.43997</cdr:y>
    </cdr:from>
    <cdr:to>
      <cdr:x>0.36642</cdr:x>
      <cdr:y>0.64372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8167" y="2045841"/>
          <a:ext cx="72008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0.48048</cdr:x>
      <cdr:y>0.22435</cdr:y>
    </cdr:from>
    <cdr:to>
      <cdr:x>0.56516</cdr:x>
      <cdr:y>0.3526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0353" y="1073733"/>
          <a:ext cx="720139" cy="576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0.69639</cdr:x>
      <cdr:y>0.34397</cdr:y>
    </cdr:from>
    <cdr:to>
      <cdr:x>0.78929</cdr:x>
      <cdr:y>0.54722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926559" y="1613793"/>
          <a:ext cx="792088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0.19266</cdr:x>
      <cdr:y>0.09333</cdr:y>
    </cdr:from>
    <cdr:to>
      <cdr:x>0.27523</cdr:x>
      <cdr:y>0.17333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12168" y="50405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FD9A7-4C18-486E-8F11-096CB928B531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E77D2-49A4-4D1E-B5F5-8CC4B57B3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Финансовое управление администрации Асбестовского городского округа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2592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Проект бюджета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Асбестовского городского округа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на 2020 год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  <a:cs typeface="Aparajita" pitchFamily="34" charset="0"/>
              </a:rPr>
              <a:t>и плановый период 2021 и 2022 годов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11560" y="4869160"/>
            <a:ext cx="8229600" cy="16847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Публичные слушания</a:t>
            </a: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 проекту бюджета Асбестовского городского округа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на 2020 год и плановый период 2021 и 2022 годов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3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06.12.2019  в 17.15</a:t>
            </a:r>
          </a:p>
        </p:txBody>
      </p:sp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4139952" y="836712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Асбестовского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городского округа</a:t>
            </a:r>
            <a:endParaRPr lang="ru-RU" sz="27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822315"/>
              </p:ext>
            </p:extLst>
          </p:nvPr>
        </p:nvGraphicFramePr>
        <p:xfrm>
          <a:off x="467544" y="799337"/>
          <a:ext cx="8229600" cy="260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1553304"/>
                <a:gridCol w="1645920"/>
                <a:gridCol w="1645920"/>
                <a:gridCol w="1645920"/>
              </a:tblGrid>
              <a:tr h="61343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Виды доходов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 (уточненный план)</a:t>
                      </a:r>
                      <a:r>
                        <a:rPr lang="ru-RU" sz="1600" baseline="0" dirty="0" smtClean="0"/>
                        <a:t> 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</a:t>
                      </a:r>
                      <a:r>
                        <a:rPr lang="ru-RU" sz="16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2021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  <a:endParaRPr lang="ru-RU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2022 год </a:t>
                      </a:r>
                    </a:p>
                    <a:p>
                      <a:pPr algn="ctr"/>
                      <a:r>
                        <a:rPr lang="ru-RU" sz="1600" baseline="0" dirty="0" smtClean="0"/>
                        <a:t>проект</a:t>
                      </a:r>
                    </a:p>
                    <a:p>
                      <a:pPr algn="ctr"/>
                      <a:r>
                        <a:rPr lang="ru-RU" sz="1600" dirty="0" smtClean="0"/>
                        <a:t>млн. руб.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72799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 доходы</a:t>
                      </a:r>
                      <a:endParaRPr lang="ru-RU" sz="16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751,4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888,1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1 022,9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1 165,4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1765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1 399,5</a:t>
                      </a:r>
                    </a:p>
                    <a:p>
                      <a:pPr algn="ctr"/>
                      <a:endParaRPr lang="ru-RU" sz="17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183,7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152,9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5363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Всего</a:t>
                      </a:r>
                      <a:r>
                        <a:rPr lang="ru-RU" sz="1600" baseline="0" dirty="0" smtClean="0"/>
                        <a:t> доходов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2 150,9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1 071,8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1 175,8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7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1 269,3</a:t>
                      </a:r>
                      <a:endParaRPr lang="ru-RU" sz="17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23122331"/>
              </p:ext>
            </p:extLst>
          </p:nvPr>
        </p:nvGraphicFramePr>
        <p:xfrm>
          <a:off x="395536" y="3501008"/>
          <a:ext cx="266429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84043505"/>
              </p:ext>
            </p:extLst>
          </p:nvPr>
        </p:nvGraphicFramePr>
        <p:xfrm>
          <a:off x="3275856" y="3429000"/>
          <a:ext cx="295232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49934110"/>
              </p:ext>
            </p:extLst>
          </p:nvPr>
        </p:nvGraphicFramePr>
        <p:xfrm>
          <a:off x="6012160" y="3429000"/>
          <a:ext cx="288032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gerb"/>
          <p:cNvPicPr>
            <a:picLocks noChangeAspect="1" noChangeArrowheads="1"/>
          </p:cNvPicPr>
          <p:nvPr/>
        </p:nvPicPr>
        <p:blipFill>
          <a:blip r:embed="rId5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432172" cy="5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СТРУКТУРА НАЛОГОВЫХ И НЕНАЛОГОВЫХ ДОХОДОВ БЮДЖЕТА НА 2020 год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5606046"/>
              </p:ext>
            </p:extLst>
          </p:nvPr>
        </p:nvGraphicFramePr>
        <p:xfrm>
          <a:off x="251520" y="1340768"/>
          <a:ext cx="856895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72008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НАЛОГ НА ДОХОДЫ ФИЗИЧЕСКИХ ЛИЦ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5998252"/>
              </p:ext>
            </p:extLst>
          </p:nvPr>
        </p:nvGraphicFramePr>
        <p:xfrm>
          <a:off x="301625" y="1340768"/>
          <a:ext cx="8504238" cy="4860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Налог на имущество физических лиц</a:t>
            </a:r>
            <a:endParaRPr lang="ru-RU" sz="2800" b="1" cap="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824433"/>
              </p:ext>
            </p:extLst>
          </p:nvPr>
        </p:nvGraphicFramePr>
        <p:xfrm>
          <a:off x="539552" y="1556792"/>
          <a:ext cx="81369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cap="all" dirty="0" smtClean="0"/>
              <a:t>ЗЕМЕЛЬНЫЙ НАЛОГ</a:t>
            </a:r>
            <a:endParaRPr lang="ru-RU" sz="2800" b="1" cap="all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712863"/>
              </p:ext>
            </p:extLst>
          </p:nvPr>
        </p:nvGraphicFramePr>
        <p:xfrm>
          <a:off x="539552" y="1556792"/>
          <a:ext cx="813690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160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404664"/>
            <a:ext cx="8534400" cy="10081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ДОХОДЫ ОТ ИСПОЛЬЗОВАНИЯ ИМУЩЕСТВА, </a:t>
            </a:r>
            <a:b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НАХОДЯЩЕГОСЯ В ГОСУДАРСТВЕННОЙ И МУНИЦИПАЛЬНОЙ СОБСТВЕННОСТИ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735565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ДОХОДЫ ОТ ПРОДАЖИ МАТЕРИАЛЬНЫХ И НЕМАТЕРИАЛЬНЫХ АКТИВОВ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8442170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Расходы бюджета Асбестовского городского округа </a:t>
            </a:r>
            <a:br>
              <a:rPr lang="ru-RU" sz="2800" b="1" dirty="0" smtClean="0"/>
            </a:br>
            <a:r>
              <a:rPr lang="ru-RU" sz="2800" b="1" dirty="0" smtClean="0"/>
              <a:t>на 2020 год по функциональным направлениям </a:t>
            </a:r>
            <a:br>
              <a:rPr lang="ru-RU" sz="2800" b="1" dirty="0" smtClean="0"/>
            </a:br>
            <a:r>
              <a:rPr lang="ru-RU" sz="2800" b="1" dirty="0" smtClean="0"/>
              <a:t> 1 123,4 млн. рублей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11378703"/>
              </p:ext>
            </p:extLst>
          </p:nvPr>
        </p:nvGraphicFramePr>
        <p:xfrm>
          <a:off x="395536" y="1340768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82245909"/>
              </p:ext>
            </p:extLst>
          </p:nvPr>
        </p:nvGraphicFramePr>
        <p:xfrm>
          <a:off x="273050" y="1609725"/>
          <a:ext cx="8569325" cy="464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Лист" r:id="rId3" imgW="9039157" imgH="4895760" progId="Excel.Sheet.8">
                  <p:embed/>
                </p:oleObj>
              </mc:Choice>
              <mc:Fallback>
                <p:oleObj name="Лист" r:id="rId3" imgW="9039157" imgH="4895760" progId="Excel.Shee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1609725"/>
                        <a:ext cx="8569325" cy="464185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РАСХОДЫ БЮДЖЕТА в 2019 году</a:t>
            </a:r>
            <a:br>
              <a:rPr lang="ru-RU" sz="2400" b="1" dirty="0" smtClean="0"/>
            </a:br>
            <a:r>
              <a:rPr lang="ru-RU" sz="2400" b="1" dirty="0" smtClean="0"/>
              <a:t>по главным распорядителям (в млн. руб.)</a:t>
            </a:r>
            <a:endParaRPr lang="ru-RU" sz="2400" b="1" dirty="0"/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5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576188" cy="71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86190289"/>
              </p:ext>
            </p:extLst>
          </p:nvPr>
        </p:nvGraphicFramePr>
        <p:xfrm>
          <a:off x="142875" y="1052738"/>
          <a:ext cx="8856980" cy="549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062"/>
                <a:gridCol w="1000439"/>
                <a:gridCol w="1043479"/>
              </a:tblGrid>
              <a:tr h="648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  <a:endParaRPr lang="ru-RU" sz="1400" b="1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2019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млн.руб.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2020 </a:t>
                      </a:r>
                      <a:r>
                        <a:rPr lang="ru-RU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</a:tr>
              <a:tr h="32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Всего: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1 875,5</a:t>
                      </a:r>
                      <a:endParaRPr lang="ru-RU" sz="16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1" i="0" u="none" strike="noStrike" baseline="0" dirty="0" smtClean="0">
                          <a:latin typeface="Times New Roman"/>
                        </a:rPr>
                        <a:t>1 027,3</a:t>
                      </a:r>
                      <a:endParaRPr lang="ru-RU" sz="16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21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системы образования в </a:t>
                      </a:r>
                      <a:r>
                        <a:rPr lang="ru-RU" sz="15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2024 года"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1 138,0  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462,3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7367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жилищно-коммунального хозяйства и повышение энергетической эффективности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168,6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117,0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транспорта, дорожного хозяйства, связи и информационных технологий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166,1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74,5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"Повышение эффективности управления муниципальной собственностью  Асбестовского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13,3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13,4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542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культуры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105,1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140,8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7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физической культуры и спорта в </a:t>
                      </a:r>
                      <a:r>
                        <a:rPr lang="ru-RU" sz="15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Асбестовском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городском округе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144,2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140,5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736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"Реализация основных направлений государственной политики в строительном комплексе Асбестовского городского округа до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16,4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dirty="0" smtClean="0">
                          <a:latin typeface="Times New Roman"/>
                        </a:rPr>
                        <a:t>9,3</a:t>
                      </a:r>
                      <a:endParaRPr lang="ru-RU" sz="1500" b="1" i="0" u="none" strike="noStrike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53438" y="116632"/>
            <a:ext cx="464918" cy="57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Основные понятия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15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форма  образования  и  расходования  денежных  средств,  предназначенных для  финансового  обеспечения  задач  и  функций  государства  и  местного самоуправления.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 бюджета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поступающие  в  бюджет  денежные  средства,  за  исключением источников финансирования дефицита бюджета.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бюджета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выплачиваемые  из  бюджета  денежные  средства,  за исключением источников финансирования дефицита бюджета.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15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15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превышение расходов  бюджета над его доходами.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превышение доходов бюджета над его расходами.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–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r>
              <a:rPr lang="ru-RU" sz="1150" dirty="0" smtClean="0"/>
              <a:t> -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документ стратегического планирования, который содержит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муниципального образования.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300" b="1" i="1" u="sng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300" b="1" i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</a:t>
            </a:r>
            <a:r>
              <a:rPr lang="ru-RU" sz="1150" dirty="0" smtClean="0"/>
              <a:t>–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бюджета, не включенные в муниципальные программы</a:t>
            </a:r>
            <a:r>
              <a:rPr lang="ru-RU" sz="1150" dirty="0" smtClean="0"/>
              <a:t>.</a:t>
            </a: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Межбюджетные  трансферт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денежные  средства,  направляемые  из  одного уровня бюджетной системы в другой.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15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sz="13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–   межбюджетные трансферты, предоставляемые местным бюджетам в целях финансового обеспечения расходных обязательств муниципальных образований, возникающих при выполнении государственных полномочий Российской Федерации, субъектов Российской Федерации, переданных для осуществления органам местного самоуправления в установленном порядке.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  <a:r>
              <a:rPr lang="ru-RU" sz="13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15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 межбюджетные трансферты, предоставляемые бюджетам муниципальных образований в целях </a:t>
            </a:r>
            <a:r>
              <a:rPr lang="ru-RU" sz="1150" dirty="0" err="1" smtClean="0">
                <a:latin typeface="Times New Roman" pitchFamily="18" charset="0"/>
                <a:cs typeface="Times New Roman" pitchFamily="18" charset="0"/>
              </a:rPr>
              <a:t>софинансирования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 расходных обязательств, возникающих при выполнении полномочий органов местного самоуправления по вопросам местного значения</a:t>
            </a:r>
            <a:r>
              <a:rPr lang="ru-RU" sz="1150" dirty="0" smtClean="0"/>
              <a:t>.</a:t>
            </a: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23913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АСБЕСТОВСКОГО ГОРОДСКОГО ОКРУГА 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67315240"/>
              </p:ext>
            </p:extLst>
          </p:nvPr>
        </p:nvGraphicFramePr>
        <p:xfrm>
          <a:off x="179512" y="1052737"/>
          <a:ext cx="8820856" cy="5420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0323"/>
                <a:gridCol w="1041169"/>
                <a:gridCol w="969364"/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Наименование расходов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  <a:endParaRPr lang="ru-RU" sz="1400" b="1" i="0" u="none" strike="noStrik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2019 </a:t>
                      </a:r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</a:t>
                      </a:r>
                      <a:endParaRPr lang="ru-RU" sz="1400" b="1" i="0" u="none" strike="noStrik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в млн.руб.</a:t>
                      </a:r>
                      <a:endParaRPr lang="ru-RU" sz="1400" b="1" i="0" u="none" strike="noStrike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План </a:t>
                      </a:r>
                    </a:p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на 2020 </a:t>
                      </a:r>
                      <a:r>
                        <a:rPr lang="ru-RU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</a:rPr>
                        <a:t>год, в млн.руб.</a:t>
                      </a:r>
                    </a:p>
                  </a:txBody>
                  <a:tcPr marL="10319" marR="10319" marT="9525" marB="0" anchor="ctr">
                    <a:solidFill>
                      <a:schemeClr val="accent1"/>
                    </a:solidFill>
                  </a:tcPr>
                </a:tc>
              </a:tr>
              <a:tr h="5745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общественной безопасности на территории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24,0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25,1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"Обеспечение деятельности по комплектованию, учету, хранению и использованию архивных документов, находящихся в государственной и муниципальной собственности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3,2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3,3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"Социальная поддержка и социальное обслуживание населения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2,4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2,7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"Совершенствование социально-экономической политики на территории Асбестовского городского округа"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1,4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1,5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"Управление муниципальными финансами Асбестовского городского округа до 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5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года"</a:t>
                      </a: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14,5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17,8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325363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kumimoji="0" lang="ru-RU" sz="1500" b="0" i="0" u="none" strike="noStrike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Муниципальная программа "Формирование современной городской среды на территории Асбестовского городского округа на 2018-2024 годы"</a:t>
                      </a:r>
                      <a:endParaRPr kumimoji="0" lang="ru-RU" sz="1500" b="0" i="0" u="none" strike="noStrike" kern="1200" baseline="0" dirty="0">
                        <a:solidFill>
                          <a:srgbClr val="000000"/>
                        </a:solidFill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76,6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18,0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44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"Устойчивое развитие сельских населенных пунктов поселков Белокаменный и Красноармейский </a:t>
                      </a:r>
                      <a:r>
                        <a:rPr lang="ru-RU" sz="15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Асбестовского</a:t>
                      </a:r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городского округа до 2024"</a:t>
                      </a:r>
                      <a:endParaRPr lang="ru-RU" sz="1500" b="0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1,7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0,9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  <a:tr h="5449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5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"Развитие информационного общества и формирование цифровой экономики на территории Асбестовского городского округа до 2024 года"</a:t>
                      </a:r>
                      <a:endParaRPr lang="ru-RU" sz="1500" b="0" i="0" u="none" strike="noStrike" baseline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0,0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500" b="1" i="0" u="none" strike="noStrike" baseline="0" dirty="0" smtClean="0">
                          <a:latin typeface="Times New Roman"/>
                        </a:rPr>
                        <a:t>0,2</a:t>
                      </a:r>
                      <a:endParaRPr lang="ru-RU" sz="1500" b="1" i="0" u="none" strike="noStrike" baseline="0" dirty="0">
                        <a:latin typeface="Times New Roman"/>
                      </a:endParaRPr>
                    </a:p>
                  </a:txBody>
                  <a:tcPr marL="10319" marR="10319" marT="9525" marB="0" anchor="ctr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0" y="0"/>
            <a:ext cx="432172" cy="53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бюджета по непрограммным направлениям деятельности (млн. руб.)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83568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 год</a:t>
            </a:r>
          </a:p>
          <a:p>
            <a:pPr algn="ctr"/>
            <a:r>
              <a:rPr lang="ru-RU" sz="2800" dirty="0" smtClean="0"/>
              <a:t>96,1</a:t>
            </a:r>
            <a:endParaRPr lang="ru-RU" sz="28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79912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2021 год</a:t>
            </a:r>
          </a:p>
          <a:p>
            <a:pPr algn="ctr"/>
            <a:r>
              <a:rPr lang="ru-RU" sz="2800" dirty="0" smtClean="0"/>
              <a:t>104,8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76256" y="1124744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2022 год</a:t>
            </a:r>
          </a:p>
          <a:p>
            <a:pPr algn="ctr"/>
            <a:r>
              <a:rPr lang="ru-RU" sz="2800" dirty="0" smtClean="0"/>
              <a:t>117,9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71,6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3861048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11,2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4869160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7,2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5661248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6,1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827584" y="2996952"/>
            <a:ext cx="1296144" cy="7920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0,5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hape 18"/>
          <p:cNvCxnSpPr>
            <a:endCxn id="9" idx="1"/>
          </p:cNvCxnSpPr>
          <p:nvPr/>
        </p:nvCxnSpPr>
        <p:spPr>
          <a:xfrm rot="16200000" flipH="1">
            <a:off x="-1836712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9512" y="17008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79512" y="4293096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79512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179512" y="51571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Блок-схема: альтернативный процесс 50"/>
          <p:cNvSpPr/>
          <p:nvPr/>
        </p:nvSpPr>
        <p:spPr>
          <a:xfrm>
            <a:off x="3851920" y="2996952"/>
            <a:ext cx="1296144" cy="792088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419872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78,6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419872" y="3861048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</a:t>
            </a:r>
            <a:r>
              <a:rPr lang="ru-RU" dirty="0" smtClean="0">
                <a:solidFill>
                  <a:schemeClr val="tx1"/>
                </a:solidFill>
              </a:rPr>
              <a:t>12,6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19872" y="4869160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7,2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588224" y="4437112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Дума АГО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7,4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419872" y="5661248"/>
            <a:ext cx="2088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6,4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552220" y="5100012"/>
            <a:ext cx="216024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tx1"/>
                </a:solidFill>
              </a:rPr>
              <a:t>Счетная палата АГО</a:t>
            </a:r>
            <a:r>
              <a:rPr lang="ru-RU" dirty="0" smtClean="0">
                <a:solidFill>
                  <a:schemeClr val="tx1"/>
                </a:solidFill>
              </a:rPr>
              <a:t> 6,6 млн.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6588224" y="3573016"/>
            <a:ext cx="2088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50" dirty="0" smtClean="0">
                <a:solidFill>
                  <a:schemeClr val="tx1"/>
                </a:solidFill>
              </a:rPr>
              <a:t>Управление образованием АГО 13,2</a:t>
            </a:r>
            <a:r>
              <a:rPr lang="ru-RU" dirty="0" smtClean="0">
                <a:solidFill>
                  <a:schemeClr val="tx1"/>
                </a:solidFill>
              </a:rPr>
              <a:t> млн. руб.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0" name="Блок-схема: альтернативный процесс 59"/>
          <p:cNvSpPr/>
          <p:nvPr/>
        </p:nvSpPr>
        <p:spPr>
          <a:xfrm>
            <a:off x="6588224" y="2996952"/>
            <a:ext cx="2232248" cy="504056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Резервный фонд </a:t>
            </a:r>
          </a:p>
          <a:p>
            <a:pPr algn="ct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1,0 млн. руб.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588224" y="2276872"/>
            <a:ext cx="2232248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Администрация АГО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81,2 млн.руб.</a:t>
            </a:r>
            <a:r>
              <a:rPr lang="ru-RU" sz="1600" dirty="0" smtClean="0">
                <a:solidFill>
                  <a:schemeClr val="tx1"/>
                </a:solidFill>
              </a:rPr>
              <a:t>, в т.ч.: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 rot="16200000" flipH="1">
            <a:off x="1187624" y="3717032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03848" y="170080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>
            <a:endCxn id="54" idx="1"/>
          </p:cNvCxnSpPr>
          <p:nvPr/>
        </p:nvCxnSpPr>
        <p:spPr>
          <a:xfrm>
            <a:off x="3203848" y="425709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3203848" y="2636912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3203848" y="5229200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228184" y="2636912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6228184" y="3975906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endCxn id="56" idx="1"/>
          </p:cNvCxnSpPr>
          <p:nvPr/>
        </p:nvCxnSpPr>
        <p:spPr>
          <a:xfrm>
            <a:off x="6264188" y="4725144"/>
            <a:ext cx="324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6228183" y="5370864"/>
            <a:ext cx="2880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hape 102"/>
          <p:cNvCxnSpPr/>
          <p:nvPr/>
        </p:nvCxnSpPr>
        <p:spPr>
          <a:xfrm rot="16200000" flipH="1">
            <a:off x="4201077" y="3753036"/>
            <a:ext cx="4248472" cy="21602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24255" y="116632"/>
            <a:ext cx="55931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" name="Прямая соединительная линия 37"/>
          <p:cNvCxnSpPr/>
          <p:nvPr/>
        </p:nvCxnSpPr>
        <p:spPr>
          <a:xfrm>
            <a:off x="6228184" y="171378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6552220" y="5733256"/>
            <a:ext cx="2160240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Асбестовская</a:t>
            </a:r>
            <a:r>
              <a:rPr lang="ru-RU" sz="1500" dirty="0" smtClean="0">
                <a:solidFill>
                  <a:schemeClr val="tx1"/>
                </a:solidFill>
              </a:rPr>
              <a:t> территориальная избирательная комиссия 9,5 млн. руб.</a:t>
            </a:r>
            <a:endParaRPr lang="ru-RU" sz="1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Муниципальный дорожный фонд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084374872"/>
              </p:ext>
            </p:extLst>
          </p:nvPr>
        </p:nvGraphicFramePr>
        <p:xfrm>
          <a:off x="683568" y="980728"/>
          <a:ext cx="784887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07504" y="188640"/>
            <a:ext cx="576064" cy="713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5" name="AutoShape 4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6" name="AutoShape 6" descr="http://svadbaura.ru/images1/57642c8041ddc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49157" name="TextBox 9"/>
          <p:cNvSpPr txBox="1">
            <a:spLocks noChangeArrowheads="1"/>
          </p:cNvSpPr>
          <p:nvPr/>
        </p:nvSpPr>
        <p:spPr bwMode="auto">
          <a:xfrm>
            <a:off x="1042988" y="2373313"/>
            <a:ext cx="6761162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608" tIns="40805" rIns="81608" bIns="40805">
            <a:spAutoFit/>
          </a:bodyPr>
          <a:lstStyle/>
          <a:p>
            <a:pPr lvl="1" algn="ctr"/>
            <a:r>
              <a:rPr lang="ru-RU" altLang="ru-RU" sz="3600" b="1">
                <a:solidFill>
                  <a:srgbClr val="002060"/>
                </a:solidFill>
                <a:latin typeface="Cambria" pitchFamily="18" charset="0"/>
              </a:rPr>
              <a:t>СПАСИБО ЗА ВНИМАНИЕ!</a:t>
            </a:r>
          </a:p>
        </p:txBody>
      </p:sp>
      <p:pic>
        <p:nvPicPr>
          <p:cNvPr id="49158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792162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5157192"/>
            <a:ext cx="79208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Асбестовского городского округа.</a:t>
            </a:r>
          </a:p>
          <a:p>
            <a:pPr lvl="1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Предложения и замечания принимаются по тел. (34365) 7-53-31, 7-71-31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Основные этапы бюджетного процесса</a:t>
            </a:r>
            <a:endParaRPr lang="ru-RU" sz="3000" dirty="0"/>
          </a:p>
        </p:txBody>
      </p:sp>
      <p:pic>
        <p:nvPicPr>
          <p:cNvPr id="4" name="Содержимое 6" descr="slide-1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208912" cy="5400600"/>
          </a:xfrm>
          <a:solidFill>
            <a:srgbClr val="C00000"/>
          </a:solidFill>
        </p:spPr>
      </p:pic>
      <p:pic>
        <p:nvPicPr>
          <p:cNvPr id="5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Участие граждан в бюджетном процессе</a:t>
            </a:r>
            <a:endParaRPr lang="ru-RU" sz="3000" b="1" dirty="0"/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Слайд0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7" y="1124744"/>
            <a:ext cx="8352928" cy="5400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Способы участия граждан в общественном обсуждении проекта бюджета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	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Проект бюджета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2200" dirty="0" smtClean="0">
                <a:latin typeface="Bookman Old Style" pitchFamily="18" charset="0"/>
              </a:rPr>
              <a:t>на очередной финансовый год и плановый период:</a:t>
            </a: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4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Bookman Old Style" pitchFamily="18" charset="0"/>
              </a:rPr>
              <a:t>	</a:t>
            </a:r>
            <a:endParaRPr lang="ru-RU" sz="2400" dirty="0">
              <a:latin typeface="Bookman Old Style" pitchFamily="18" charset="0"/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/>
        </p:nvGraphicFramePr>
        <p:xfrm>
          <a:off x="1187624" y="1988840"/>
          <a:ext cx="609600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75856" y="4293096"/>
            <a:ext cx="536408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Публичные слушания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по проекту бюджета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Асбестовского городского округа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на 2020 год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и плановый период 2021 и 2022 годов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назначены 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06.12.2019 в 17.15</a:t>
            </a:r>
          </a:p>
        </p:txBody>
      </p:sp>
      <p:pic>
        <p:nvPicPr>
          <p:cNvPr id="7" name="Рисунок 6" descr="15874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4437112"/>
            <a:ext cx="3024336" cy="19259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Нормативно-правовая база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Бюджетный кодекс Российской Федерации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Федеральный закон от 06.10.2003 № 131-ФЗ «Об общих принципах организации местного самоуправления в Российской Федерации»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Положение о бюджетном процессе в Асбестовском городском округе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Указ Губернатора Свердловской области от 24.10.2019 № 500-УГ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«Об утверждении основных направлений бюджетной и налоговой политики Свердловской области на 2020 год и плановый период 2021 и 2022 годов»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Свердловской области от 18.09.2019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№ 586-ПП «Об утверждении методик, применяемых для расчета межбюджетных трансфертов из областного бюджета местным бюджетам, на 2020 год и плановый период 2021 и 2022 годов» 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Постановление администрации Асбестовского городского округа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19.07.2019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№ 425-ПА «Об утверждении Порядка и сроков составления проекта бюджета Асбестовского городского округа 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2020 год и плановый период 2021 и 2022 годов»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Прогноз социально-экономического развития Асбестовского городского округа на среднесрочную перспективу 2020-2022 годов, утвержденный постановлением администрации Асбестовского городского округа от 28.10.2019 № 615-ПА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395536" y="188640"/>
            <a:ext cx="576064" cy="713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108012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ОСНОВНЫЕ  ПАРАМЕТРЫ ПРОЕКТА  БЮДЖЕТА АСБЕСТОВСКОГО ГОРОДСКОГО ОКРУГА НА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2020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 ГОД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и плановый период 2021 и 2022 годов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86786210"/>
              </p:ext>
            </p:extLst>
          </p:nvPr>
        </p:nvGraphicFramePr>
        <p:xfrm>
          <a:off x="301625" y="1989138"/>
          <a:ext cx="8518847" cy="291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167"/>
                <a:gridCol w="2160240"/>
                <a:gridCol w="1872208"/>
                <a:gridCol w="2088232"/>
              </a:tblGrid>
              <a:tr h="115071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2020  год </a:t>
                      </a:r>
                      <a:r>
                        <a:rPr lang="ru-RU" sz="1600" dirty="0" smtClean="0"/>
                        <a:t>(млн.руб.)</a:t>
                      </a:r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2021  год </a:t>
                      </a:r>
                      <a:r>
                        <a:rPr lang="ru-RU" sz="1600" dirty="0" smtClean="0"/>
                        <a:t>(млн.руб.)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год </a:t>
                      </a:r>
                      <a:r>
                        <a:rPr lang="ru-RU" sz="1600" dirty="0" smtClean="0"/>
                        <a:t>(млн.руб.)</a:t>
                      </a:r>
                      <a:endParaRPr lang="ru-RU" sz="1600" dirty="0"/>
                    </a:p>
                  </a:txBody>
                  <a:tcPr marL="75467" marR="75467"/>
                </a:tc>
              </a:tr>
              <a:tr h="57747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Доходы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1 071,9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1 175,8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1 269,3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Расходы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1 123,4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1 175,8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1 269,3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  <a:tr h="6152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Дефицит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51,5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 marL="75467" marR="754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 marL="75467" marR="75467"/>
                </a:tc>
              </a:tr>
            </a:tbl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2" cstate="print">
            <a:lum bright="34000"/>
          </a:blip>
          <a:srcRect/>
          <a:stretch>
            <a:fillRect/>
          </a:stretch>
        </p:blipFill>
        <p:spPr bwMode="auto">
          <a:xfrm>
            <a:off x="179512" y="116632"/>
            <a:ext cx="52328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Асбестовского городского округа на 2020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плановый период 2021 и 2022 годов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060582735"/>
              </p:ext>
            </p:extLst>
          </p:nvPr>
        </p:nvGraphicFramePr>
        <p:xfrm>
          <a:off x="611560" y="1340768"/>
          <a:ext cx="792088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3"/>
            <a:ext cx="648196" cy="802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Верхний предел муниципального долга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Асбестовского городского округа на 2020 год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плановый период 2021 и 2022 годов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849378778"/>
              </p:ext>
            </p:extLst>
          </p:nvPr>
        </p:nvGraphicFramePr>
        <p:xfrm>
          <a:off x="755576" y="1412776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7" descr="gerb"/>
          <p:cNvPicPr>
            <a:picLocks noChangeAspect="1" noChangeArrowheads="1"/>
          </p:cNvPicPr>
          <p:nvPr/>
        </p:nvPicPr>
        <p:blipFill>
          <a:blip r:embed="rId3" cstate="print">
            <a:lum bright="34000"/>
          </a:blip>
          <a:srcRect/>
          <a:stretch>
            <a:fillRect/>
          </a:stretch>
        </p:blipFill>
        <p:spPr bwMode="auto">
          <a:xfrm>
            <a:off x="179388" y="188914"/>
            <a:ext cx="648196" cy="80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1169</Words>
  <Application>Microsoft Office PowerPoint</Application>
  <PresentationFormat>Экран (4:3)</PresentationFormat>
  <Paragraphs>233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Лист</vt:lpstr>
      <vt:lpstr>Финансовое управление администрации Асбестовского городского округа </vt:lpstr>
      <vt:lpstr>Основные понятия</vt:lpstr>
      <vt:lpstr>Основные этапы бюджетного процесса</vt:lpstr>
      <vt:lpstr>Участие граждан в бюджетном процессе</vt:lpstr>
      <vt:lpstr>Способы участия граждан в общественном обсуждении проекта бюджета</vt:lpstr>
      <vt:lpstr>Нормативно-правовая база</vt:lpstr>
      <vt:lpstr>ОСНОВНЫЕ  ПАРАМЕТРЫ ПРОЕКТА  БЮДЖЕТА АСБЕСТОВСКОГО ГОРОДСКОГО ОКРУГА НА 2020 ГОД и плановый период 2021 и 2022 годов</vt:lpstr>
      <vt:lpstr>Муниципальный долг  Асбестовского городского округа на 2020 год  и плановый период 2021 и 2022 годов</vt:lpstr>
      <vt:lpstr>Верхний предел муниципального долга  Асбестовского городского округа на 2020 год  и плановый период 2021 и 2022 годов</vt:lpstr>
      <vt:lpstr>Доходы бюджета Асбестовского городского округа</vt:lpstr>
      <vt:lpstr>СТРУКТУРА НАЛОГОВЫХ И НЕНАЛОГОВЫХ ДОХОДОВ БЮДЖЕТА НА 2020 год</vt:lpstr>
      <vt:lpstr> НАЛОГ НА ДОХОДЫ ФИЗИЧЕСКИХ ЛИЦ</vt:lpstr>
      <vt:lpstr>Налог на имущество физических лиц</vt:lpstr>
      <vt:lpstr>ЗЕМЕЛЬНЫЙ НАЛОГ</vt:lpstr>
      <vt:lpstr>ДОХОДЫ ОТ ИСПОЛЬЗОВАНИЯ ИМУЩЕСТВА,  НАХОДЯЩЕГОСЯ В ГОСУДАРСТВЕННОЙ И МУНИЦИПАЛЬНОЙ СОБСТВЕННОСТИ</vt:lpstr>
      <vt:lpstr>ДОХОДЫ ОТ ПРОДАЖИ МАТЕРИАЛЬНЫХ И НЕМАТЕРИАЛЬНЫХ АКТИВОВ</vt:lpstr>
      <vt:lpstr>Расходы бюджета Асбестовского городского округа  на 2020 год по функциональным направлениям   1 123,4 млн. рублей</vt:lpstr>
      <vt:lpstr>РАСХОДЫ БЮДЖЕТА в 2019 году по главным распорядителям (в млн. руб.)</vt:lpstr>
      <vt:lpstr>РАСХОДЫ БЮДЖЕТА АСБЕСТОВСКОГО ГОРОДСКОГО ОКРУГА  НА РЕАЛИЗАЦИЮ МУНИЦИПАЛЬНЫХ ПРОГРАММ</vt:lpstr>
      <vt:lpstr>РАСХОДЫ БЮДЖЕТА АСБЕСТОВСКОГО ГОРОДСКОГО ОКРУГА  НА РЕАЛИЗАЦИЮ МУНИЦИПАЛЬНЫХ ПРОГРАММ</vt:lpstr>
      <vt:lpstr>Расходы бюджета по непрограммным направлениям деятельности (млн. руб.)</vt:lpstr>
      <vt:lpstr>Муниципальный дорожный фонд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 АСБЕСТОВСКОГО ГОРОДСКОГО ОКРУГА  НА 2019 ГОД И ПЛАНОВЫЙ ПЕРИОД  2020 И 2021 ГОДОВ</dc:title>
  <dc:creator>Елена А. Тэйн</dc:creator>
  <cp:lastModifiedBy>Елена А. Тэйн</cp:lastModifiedBy>
  <cp:revision>139</cp:revision>
  <dcterms:created xsi:type="dcterms:W3CDTF">2018-11-27T08:52:00Z</dcterms:created>
  <dcterms:modified xsi:type="dcterms:W3CDTF">2019-11-25T08:43:38Z</dcterms:modified>
</cp:coreProperties>
</file>