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318" r:id="rId5"/>
    <p:sldId id="321" r:id="rId6"/>
    <p:sldId id="322" r:id="rId7"/>
    <p:sldId id="323" r:id="rId8"/>
    <p:sldId id="325" r:id="rId9"/>
    <p:sldId id="326" r:id="rId10"/>
    <p:sldId id="319" r:id="rId11"/>
    <p:sldId id="328" r:id="rId12"/>
    <p:sldId id="329" r:id="rId13"/>
    <p:sldId id="317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253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Итоги рейтингового</a:t>
            </a:r>
            <a:r>
              <a:rPr lang="ru-RU" sz="1600" baseline="0" dirty="0" smtClean="0"/>
              <a:t> голосования</a:t>
            </a:r>
          </a:p>
          <a:p>
            <a:pPr>
              <a:defRPr/>
            </a:pPr>
            <a:r>
              <a:rPr lang="ru-RU" sz="1600" baseline="0" dirty="0" smtClean="0"/>
              <a:t> по о</a:t>
            </a:r>
            <a:r>
              <a:rPr lang="ru-RU" sz="1600" dirty="0" smtClean="0"/>
              <a:t>бщественным территориям </a:t>
            </a:r>
            <a:r>
              <a:rPr lang="ru-RU" sz="1600" dirty="0" err="1" smtClean="0"/>
              <a:t>Асбестовского</a:t>
            </a:r>
            <a:r>
              <a:rPr lang="ru-RU" sz="1600" dirty="0" smtClean="0"/>
              <a:t> городского округа</a:t>
            </a:r>
            <a:endParaRPr lang="ru-RU" sz="1600" dirty="0"/>
          </a:p>
        </c:rich>
      </c:tx>
      <c:layout>
        <c:manualLayout>
          <c:xMode val="edge"/>
          <c:yMode val="edge"/>
          <c:x val="5.8135389326334233E-2"/>
          <c:y val="2.777777777777781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0761154855643268E-4"/>
          <c:y val="0.11596631671041124"/>
          <c:w val="0.68906255468066491"/>
          <c:h val="0.884033683289589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Общественные территории Асбестовского городского округа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r>
                      <a:rPr lang="ru-RU" smtClean="0"/>
                      <a:t>,5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19,7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13,4%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ru-RU" smtClean="0"/>
                      <a:t>,2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8,8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7,8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6"/>
              <c:layout>
                <c:manualLayout>
                  <c:x val="1.043657042869642E-2"/>
                  <c:y val="-1.1322834645669314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4,8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7"/>
              <c:layout>
                <c:manualLayout>
                  <c:x val="1.0165901137357838E-2"/>
                  <c:y val="-5.8240011665208515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2,9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mtClean="0"/>
                      <a:t>2,8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Аллея "Победы", включая территорию "Форумной площади"</c:v>
                </c:pt>
                <c:pt idx="1">
                  <c:v>Сквер по ул. Мира (завершение работ)</c:v>
                </c:pt>
                <c:pt idx="2">
                  <c:v>Городской пляж в районе базы «Бодрость» </c:v>
                </c:pt>
                <c:pt idx="3">
                  <c:v>Парк ДК культуры им. Горького </c:v>
                </c:pt>
                <c:pt idx="4">
                  <c:v> Аллея по ул. Уральская </c:v>
                </c:pt>
                <c:pt idx="5">
                  <c:v>Парк культуры и отдыха с аттракционами вдоль реки Б. Рефт </c:v>
                </c:pt>
                <c:pt idx="6">
                  <c:v>Городской пляж на берегу озера Окуневское</c:v>
                </c:pt>
                <c:pt idx="7">
                  <c:v>Сквер по ул. Советская, 2 в г. Асбест</c:v>
                </c:pt>
                <c:pt idx="8">
                  <c:v>Сквер на берегу реки Пышма, пос. Белокаменный </c:v>
                </c:pt>
                <c:pt idx="9">
                  <c:v>Бульвар по ул. Советская, 21, пос. Белокаменный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24.5</c:v>
                </c:pt>
                <c:pt idx="1">
                  <c:v>19.7</c:v>
                </c:pt>
                <c:pt idx="2">
                  <c:v>13.4</c:v>
                </c:pt>
                <c:pt idx="3">
                  <c:v>11.2</c:v>
                </c:pt>
                <c:pt idx="4">
                  <c:v>8.8000000000000007</c:v>
                </c:pt>
                <c:pt idx="5">
                  <c:v>7.8</c:v>
                </c:pt>
                <c:pt idx="6">
                  <c:v>4.8</c:v>
                </c:pt>
                <c:pt idx="7">
                  <c:v>4.0999999999999996</c:v>
                </c:pt>
                <c:pt idx="8">
                  <c:v>2.9</c:v>
                </c:pt>
                <c:pt idx="9">
                  <c:v>2.8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8750000000000033"/>
          <c:y val="1.2627588218139604E-4"/>
          <c:w val="0.31111111111111112"/>
          <c:h val="0.99924730242053073"/>
        </c:manualLayout>
      </c:layout>
      <c:txPr>
        <a:bodyPr/>
        <a:lstStyle/>
        <a:p>
          <a:pPr>
            <a:defRPr sz="1300" b="1" i="0" kern="0" spc="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sbest06.jpg"/>
          <p:cNvPicPr>
            <a:picLocks noChangeArrowheads="1"/>
          </p:cNvPicPr>
          <p:nvPr/>
        </p:nvPicPr>
        <p:blipFill>
          <a:blip r:embed="rId2" cstate="print">
            <a:lum bright="46000" contrast="-4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5400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  <a:t>Заседание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  <a:t>общественной муниципальной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  <a:t>комиссия по обеспечению и реализации муниципальной программы «Формирование современной городской среды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  <a:t>на территории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  <a:t>Асбестовского городского округа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  <a:t>на 2018-2022 годы»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  <a:t>25 января 2018 года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</a:b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Формуная площадь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947" y="1600200"/>
            <a:ext cx="6478106" cy="4525963"/>
          </a:xfrm>
        </p:spPr>
      </p:pic>
      <p:pic>
        <p:nvPicPr>
          <p:cNvPr id="4" name="Picture 2" descr="C:\Users\User\Desktop\asbest06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Админ\Desktop\программа городская среда 2017\комиссия по городской среде\25.01.2018\25-01-2018_06-35-47\IMG_7870-25-01-18-09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8208235" cy="492494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404664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Освещение в средствах массовой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Формуная площадь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947" y="1600200"/>
            <a:ext cx="6478106" cy="4525963"/>
          </a:xfrm>
        </p:spPr>
      </p:pic>
      <p:pic>
        <p:nvPicPr>
          <p:cNvPr id="4" name="Picture 2" descr="C:\Users\User\Desktop\asbest06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404664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Итоги сбора предложений за период 15.01.- 22.01.2018 от населения Асбестовского городского округа по выбору общественной территории и голосованию в рамках реализации муниципальной программы «Формирование современной городской среды на территории Асбестовского городского округа </a:t>
            </a:r>
          </a:p>
          <a:p>
            <a:pPr lvl="0" algn="ctr">
              <a:spcBef>
                <a:spcPct val="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на период с 2018-2022 годы»</a:t>
            </a: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457200" y="2708920"/>
            <a:ext cx="8229600" cy="341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609600" y="2861320"/>
            <a:ext cx="8229600" cy="341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ru-RU" sz="2400" b="1" u="sng" dirty="0" smtClean="0"/>
          </a:p>
          <a:p>
            <a:pPr algn="ctr"/>
            <a:r>
              <a:rPr lang="ru-RU" sz="2400" b="1" u="sng" dirty="0" smtClean="0"/>
              <a:t>за период 15.01. - 22.01.2018</a:t>
            </a:r>
            <a:r>
              <a:rPr lang="ru-RU" sz="2400" dirty="0" smtClean="0"/>
              <a:t> от населения по выбору общественной территорий, которые в первую очередь подлежат благоустройству в 2018,2019 годы поступило </a:t>
            </a:r>
          </a:p>
          <a:p>
            <a:pPr algn="ctr"/>
            <a:r>
              <a:rPr lang="ru-RU" sz="2400" b="1" dirty="0" smtClean="0"/>
              <a:t>4174 предложения граждан.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Формуная площадь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947" y="1600200"/>
            <a:ext cx="6478106" cy="4525963"/>
          </a:xfrm>
        </p:spPr>
      </p:pic>
      <p:pic>
        <p:nvPicPr>
          <p:cNvPr id="4" name="Picture 2" descr="C:\Users\User\Desktop\asbest06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457200" y="2708920"/>
            <a:ext cx="8229600" cy="341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Формуная площадь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947" y="1600200"/>
            <a:ext cx="6478106" cy="4525963"/>
          </a:xfrm>
        </p:spPr>
      </p:pic>
      <p:pic>
        <p:nvPicPr>
          <p:cNvPr id="4" name="Picture 2" descr="C:\Users\User\Desktop\asbest06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404664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9552" y="2852936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УВАЖАЕМЫЕ АСБЕСТОВЦЫ!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МЫ ВМЕСТЕ С ВАМИ РЕШАЕМ, КАКИМ БУДЕТ НАШ ГОРОД!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asbest06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54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Утверждение нормативного правового акта о проведении рейтингового голосования в рамках приоритетного проекта «Формирование современной городской среды на территории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Асбестовского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городского округа на 2018-2022 годы» на территории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Асбестовского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городского округа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Постановление администрации </a:t>
            </a:r>
            <a:r>
              <a:rPr lang="ru-RU" sz="2400" b="1" dirty="0" err="1" smtClean="0">
                <a:latin typeface="Bookman Old Style" pitchFamily="18" charset="0"/>
              </a:rPr>
              <a:t>Асбестовкого</a:t>
            </a:r>
            <a:r>
              <a:rPr lang="ru-RU" sz="2400" b="1" dirty="0" smtClean="0">
                <a:latin typeface="Bookman Old Style" pitchFamily="18" charset="0"/>
              </a:rPr>
              <a:t> городского округа от 29.12.2017 № 820-ПА</a:t>
            </a:r>
            <a:r>
              <a:rPr lang="en-US" sz="2400" b="1" dirty="0" smtClean="0">
                <a:latin typeface="Bookman Old Style" pitchFamily="18" charset="0"/>
              </a:rPr>
              <a:t>;</a:t>
            </a:r>
            <a:endParaRPr lang="ru-RU" sz="2400" b="1" dirty="0" smtClean="0">
              <a:latin typeface="Bookman Old Style" pitchFamily="18" charset="0"/>
            </a:endParaRPr>
          </a:p>
          <a:p>
            <a:endParaRPr lang="ru-RU" sz="2400" b="1" dirty="0" smtClean="0">
              <a:latin typeface="Bookman Old Style" pitchFamily="18" charset="0"/>
            </a:endParaRPr>
          </a:p>
          <a:p>
            <a:r>
              <a:rPr lang="ru-RU" sz="2400" b="1" dirty="0" smtClean="0">
                <a:latin typeface="Bookman Old Style" pitchFamily="18" charset="0"/>
              </a:rPr>
              <a:t>Решение Думы </a:t>
            </a:r>
            <a:r>
              <a:rPr lang="ru-RU" sz="2400" b="1" dirty="0" err="1" smtClean="0">
                <a:latin typeface="Bookman Old Style" pitchFamily="18" charset="0"/>
              </a:rPr>
              <a:t>Асбестовского</a:t>
            </a:r>
            <a:r>
              <a:rPr lang="ru-RU" sz="2400" b="1" dirty="0" smtClean="0">
                <a:latin typeface="Bookman Old Style" pitchFamily="18" charset="0"/>
              </a:rPr>
              <a:t> городского округа </a:t>
            </a:r>
          </a:p>
          <a:p>
            <a:pPr>
              <a:buNone/>
            </a:pPr>
            <a:r>
              <a:rPr lang="ru-RU" sz="2400" b="1" dirty="0" smtClean="0">
                <a:latin typeface="Bookman Old Style" pitchFamily="18" charset="0"/>
              </a:rPr>
              <a:t>от 29.12.2017 № 6/1</a:t>
            </a:r>
            <a:r>
              <a:rPr lang="en-US" sz="2400" b="1" dirty="0" smtClean="0">
                <a:latin typeface="Bookman Old Style" pitchFamily="18" charset="0"/>
              </a:rPr>
              <a:t>;</a:t>
            </a:r>
          </a:p>
          <a:p>
            <a:pPr>
              <a:buNone/>
            </a:pPr>
            <a:endParaRPr lang="en-US" sz="2400" b="1" dirty="0" smtClean="0">
              <a:latin typeface="Bookman Old Style" pitchFamily="18" charset="0"/>
            </a:endParaRPr>
          </a:p>
          <a:p>
            <a:r>
              <a:rPr lang="ru-RU" sz="2400" b="1" dirty="0" smtClean="0">
                <a:latin typeface="Bookman Old Style" pitchFamily="18" charset="0"/>
              </a:rPr>
              <a:t>Постановление администрации </a:t>
            </a:r>
            <a:r>
              <a:rPr lang="ru-RU" sz="2400" b="1" dirty="0" err="1" smtClean="0">
                <a:latin typeface="Bookman Old Style" pitchFamily="18" charset="0"/>
              </a:rPr>
              <a:t>Асбестовкого</a:t>
            </a:r>
            <a:r>
              <a:rPr lang="ru-RU" sz="2400" b="1" dirty="0" smtClean="0">
                <a:latin typeface="Bookman Old Style" pitchFamily="18" charset="0"/>
              </a:rPr>
              <a:t> городского округа от 16.01.2018 № 16-ПА.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Формуная площадь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947" y="1600200"/>
            <a:ext cx="6478106" cy="4525963"/>
          </a:xfrm>
        </p:spPr>
      </p:pic>
      <p:pic>
        <p:nvPicPr>
          <p:cNvPr id="4" name="Picture 2" descr="C:\Users\User\Desktop\asbest06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404664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Реализация Плана проведения рейтингового голосования, его организация и проведение в рамках муниципальной программы «Формирование современной городской среды на территории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Асбестовского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 городского округа </a:t>
            </a:r>
          </a:p>
          <a:p>
            <a:pPr lvl="0" algn="ctr">
              <a:spcBef>
                <a:spcPct val="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на 2018-2022 годы» в 2018 году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3" name="Picture 2" descr="C:\Users\Админ\Desktop\программа городская среда 2017\комиссия по городской среде\25.01.2018\25-01-2018_06-35-47\Городская среда наглядн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204864"/>
            <a:ext cx="6336704" cy="4480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Формуная площадь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947" y="1600200"/>
            <a:ext cx="6478106" cy="4525963"/>
          </a:xfrm>
        </p:spPr>
      </p:pic>
      <p:pic>
        <p:nvPicPr>
          <p:cNvPr id="4" name="Picture 2" descr="C:\Users\User\Desktop\asbest06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Админ\Desktop\программа городская среда 2017\комиссия по городской среде\25.01.2018\25-01-2018_06-35-47\Городская среда наглядная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8239252" cy="5825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Формуная площадь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947" y="1600200"/>
            <a:ext cx="6478106" cy="4525963"/>
          </a:xfrm>
        </p:spPr>
      </p:pic>
      <p:pic>
        <p:nvPicPr>
          <p:cNvPr id="4" name="Picture 2" descr="C:\Users\User\Desktop\asbest06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Админ\Desktop\программа городская среда 2017\комиссия по городской среде\25.01.2018\25-01-2018_06-35-47\Городская среда Опрос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4319390" cy="6109008"/>
          </a:xfrm>
          <a:prstGeom prst="rect">
            <a:avLst/>
          </a:prstGeom>
          <a:noFill/>
        </p:spPr>
      </p:pic>
      <p:pic>
        <p:nvPicPr>
          <p:cNvPr id="4099" name="Picture 3" descr="C:\Users\Админ\Desktop\программа городская среда 2017\комиссия по городской среде\25.01.2018\25-01-2018_06-35-47\среда Опросник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64723">
            <a:off x="4983846" y="1735894"/>
            <a:ext cx="3271264" cy="462662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788024" y="476672"/>
            <a:ext cx="405313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Опросные листы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Формуная площадь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947" y="1600200"/>
            <a:ext cx="6478106" cy="4525963"/>
          </a:xfrm>
        </p:spPr>
      </p:pic>
      <p:pic>
        <p:nvPicPr>
          <p:cNvPr id="4" name="Picture 2" descr="C:\Users\User\Desktop\asbest06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55576" y="476672"/>
            <a:ext cx="808558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Организация пунктов приема предложений в рамках рейтингового голосования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5122" name="Picture 2" descr="C:\Users\Админ\Desktop\программа городская среда 2017\комиссия по городской среде\25.01.2018\25-01-2018_06-35-47\IMG_7869-25-01-18-09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727280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Формуная площадь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947" y="1600200"/>
            <a:ext cx="6478106" cy="4525963"/>
          </a:xfrm>
        </p:spPr>
      </p:pic>
      <p:pic>
        <p:nvPicPr>
          <p:cNvPr id="4" name="Picture 2" descr="C:\Users\User\Desktop\asbest06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 descr="C:\Users\Админ\Desktop\программа городская среда 2017\комиссия по городской среде\25.01.2018\25-01-2018_06-35-47\20180119_144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4320480" cy="324036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55576" y="476672"/>
            <a:ext cx="808558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Организация пунктов приема в торговых центрах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8" name="Picture 2" descr="C:\Users\Админ\Desktop\программа городская среда 2017\комиссия по городской среде\25.01.2018\25-01-2018_06-35-47\20180119_1438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5" y="2960949"/>
            <a:ext cx="4777946" cy="3583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Формуная площадь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947" y="1600200"/>
            <a:ext cx="6478106" cy="4525963"/>
          </a:xfrm>
        </p:spPr>
      </p:pic>
      <p:pic>
        <p:nvPicPr>
          <p:cNvPr id="4" name="Picture 2" descr="C:\Users\User\Desktop\asbest06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C:\Users\Админ\Desktop\программа городская среда 2017\комиссия по городской среде\25.01.2018\25-01-2018_06-35-47\image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4704523" cy="3528392"/>
          </a:xfrm>
          <a:prstGeom prst="rect">
            <a:avLst/>
          </a:prstGeom>
          <a:noFill/>
        </p:spPr>
      </p:pic>
      <p:pic>
        <p:nvPicPr>
          <p:cNvPr id="8" name="Picture 3" descr="C:\Users\Админ\Desktop\программа городская среда 2017\комиссия по городской среде\25.01.2018\25-01-2018_06-35-47\readms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836712"/>
            <a:ext cx="3816424" cy="5088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Формуная площадь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947" y="1600200"/>
            <a:ext cx="6478106" cy="4525963"/>
          </a:xfrm>
        </p:spPr>
      </p:pic>
      <p:pic>
        <p:nvPicPr>
          <p:cNvPr id="4" name="Picture 2" descr="C:\Users\User\Desktop\asbest06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1340768"/>
            <a:ext cx="417646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Участие в опросе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9" name="Picture 2" descr="C:\Users\Админ\Desktop\программа городская среда 2017\комиссия по городской среде\25.01.2018\25-01-2018_06-35-47\IMG-20180119-WA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692696"/>
            <a:ext cx="4886333" cy="3664750"/>
          </a:xfrm>
          <a:prstGeom prst="rect">
            <a:avLst/>
          </a:prstGeom>
          <a:noFill/>
        </p:spPr>
      </p:pic>
      <p:pic>
        <p:nvPicPr>
          <p:cNvPr id="9218" name="Picture 2" descr="C:\Users\Админ\Desktop\программа городская среда 2017\комиссия по городской среде\25.01.2018\25-01-2018_06-35-47\IMG-20180119-WA0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852936"/>
            <a:ext cx="4943872" cy="3707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168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Заседание общественной муниципальной комиссия по обеспечению и реализации муниципальной программы «Формирование современной городской среды  на территории Асбестовского городского округа  на 2018-2022 годы»  25 января 2018 года </vt:lpstr>
      <vt:lpstr>  Утверждение нормативного правового акта о проведении рейтингового голосования в рамках приоритетного проекта «Формирование современной городской среды на территории Асбестовского городского округа на 2018-2022 годы» на территории  Асбестовского городского округа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приоритетного проекта «Формирование комфортной городской среды в Асбестовском городском округе»</dc:title>
  <dc:creator>Пользователь</dc:creator>
  <cp:lastModifiedBy>user</cp:lastModifiedBy>
  <cp:revision>102</cp:revision>
  <cp:lastPrinted>2017-10-24T06:45:02Z</cp:lastPrinted>
  <dcterms:created xsi:type="dcterms:W3CDTF">2017-10-24T04:20:06Z</dcterms:created>
  <dcterms:modified xsi:type="dcterms:W3CDTF">2018-01-26T06:26:49Z</dcterms:modified>
</cp:coreProperties>
</file>