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drawings/drawing9.xml" ContentType="application/vnd.openxmlformats-officedocument.drawingml.chartshapes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rawings/drawing7.xml" ContentType="application/vnd.openxmlformats-officedocument.drawingml.chartshap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ppt/drawings/drawing10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drawings/drawing8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9"/>
  </p:notesMasterIdLst>
  <p:sldIdLst>
    <p:sldId id="283" r:id="rId2"/>
    <p:sldId id="277" r:id="rId3"/>
    <p:sldId id="308" r:id="rId4"/>
    <p:sldId id="309" r:id="rId5"/>
    <p:sldId id="310" r:id="rId6"/>
    <p:sldId id="306" r:id="rId7"/>
    <p:sldId id="278" r:id="rId8"/>
    <p:sldId id="304" r:id="rId9"/>
    <p:sldId id="296" r:id="rId10"/>
    <p:sldId id="307" r:id="rId11"/>
    <p:sldId id="279" r:id="rId12"/>
    <p:sldId id="264" r:id="rId13"/>
    <p:sldId id="266" r:id="rId14"/>
    <p:sldId id="267" r:id="rId15"/>
    <p:sldId id="280" r:id="rId16"/>
    <p:sldId id="301" r:id="rId17"/>
    <p:sldId id="297" r:id="rId18"/>
    <p:sldId id="259" r:id="rId19"/>
    <p:sldId id="282" r:id="rId20"/>
    <p:sldId id="271" r:id="rId21"/>
    <p:sldId id="281" r:id="rId22"/>
    <p:sldId id="302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300" r:id="rId31"/>
    <p:sldId id="291" r:id="rId32"/>
    <p:sldId id="298" r:id="rId33"/>
    <p:sldId id="294" r:id="rId34"/>
    <p:sldId id="293" r:id="rId35"/>
    <p:sldId id="303" r:id="rId36"/>
    <p:sldId id="305" r:id="rId37"/>
    <p:sldId id="299" r:id="rId38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EBC7"/>
    <a:srgbClr val="F1F9E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643" autoAdjust="0"/>
  </p:normalViewPr>
  <p:slideViewPr>
    <p:cSldViewPr>
      <p:cViewPr varScale="1">
        <p:scale>
          <a:sx n="106" d="100"/>
          <a:sy n="106" d="100"/>
        </p:scale>
        <p:origin x="-16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_____Microsoft_Office_Excel13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50"/>
      <c:perspective val="30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2654954226269771"/>
          <c:y val="1.5848198537551001E-2"/>
          <c:w val="0.7005898267184516"/>
          <c:h val="0.5316000979615406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plastic">
              <a:bevelT w="152400" h="50800" prst="softRound"/>
              <a:bevelB w="152400" h="50800" prst="softRound"/>
            </a:sp3d>
          </c:spPr>
          <c:dPt>
            <c:idx val="0"/>
            <c:spPr>
              <a:solidFill>
                <a:srgbClr val="B3EBFF">
                  <a:alpha val="56000"/>
                </a:srgbClr>
              </a:solidFill>
              <a:scene3d>
                <a:camera prst="orthographicFront"/>
                <a:lightRig rig="threePt" dir="t"/>
              </a:scene3d>
              <a:sp3d prstMaterial="plastic">
                <a:bevelT w="152400" h="50800" prst="softRound"/>
                <a:bevelB w="152400" h="50800" prst="softRound"/>
              </a:sp3d>
            </c:spPr>
          </c:dPt>
          <c:dPt>
            <c:idx val="1"/>
            <c:spPr>
              <a:solidFill>
                <a:srgbClr val="FFFFA7"/>
              </a:solidFill>
              <a:ln>
                <a:solidFill>
                  <a:srgbClr val="FFFF00"/>
                </a:solidFill>
              </a:ln>
              <a:scene3d>
                <a:camera prst="orthographicFront"/>
                <a:lightRig rig="threePt" dir="t"/>
              </a:scene3d>
              <a:sp3d prstMaterial="plastic">
                <a:bevelT w="152400" h="50800" prst="softRound"/>
                <a:bevelB w="152400" h="50800" prst="softRound"/>
              </a:sp3d>
            </c:spPr>
          </c:dPt>
          <c:dPt>
            <c:idx val="2"/>
            <c:spPr>
              <a:solidFill>
                <a:srgbClr val="FFB7B7"/>
              </a:solidFill>
              <a:scene3d>
                <a:camera prst="orthographicFront"/>
                <a:lightRig rig="threePt" dir="t"/>
              </a:scene3d>
              <a:sp3d prstMaterial="plastic">
                <a:bevelT w="152400" h="50800" prst="softRound"/>
                <a:bevelB w="152400" h="50800" prst="softRound"/>
              </a:sp3d>
            </c:spPr>
          </c:dPt>
          <c:dPt>
            <c:idx val="3"/>
            <c:spPr>
              <a:solidFill>
                <a:srgbClr val="BD92DE"/>
              </a:solidFill>
              <a:scene3d>
                <a:camera prst="orthographicFront"/>
                <a:lightRig rig="threePt" dir="t"/>
              </a:scene3d>
              <a:sp3d prstMaterial="plastic">
                <a:bevelT w="152400" h="50800" prst="softRound"/>
                <a:bevelB w="152400" h="50800" prst="softRound"/>
              </a:sp3d>
            </c:spPr>
          </c:dPt>
          <c:dPt>
            <c:idx val="4"/>
            <c:spPr>
              <a:solidFill>
                <a:srgbClr val="BEE395"/>
              </a:solidFill>
              <a:scene3d>
                <a:camera prst="orthographicFront"/>
                <a:lightRig rig="threePt" dir="t"/>
              </a:scene3d>
              <a:sp3d prstMaterial="plastic">
                <a:bevelT w="152400" h="50800" prst="softRound"/>
                <a:bevelB w="152400" h="50800" prst="softRound"/>
              </a:sp3d>
            </c:spPr>
          </c:dPt>
          <c:dLbls>
            <c:dLbl>
              <c:idx val="2"/>
              <c:layout>
                <c:manualLayout>
                  <c:x val="1.4727875996632691E-2"/>
                  <c:y val="-6.8987293576415918E-3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Заемные средства (15,9 млн. руб.)</c:v>
                </c:pt>
                <c:pt idx="1">
                  <c:v>Остатки на счетах (5,5 млн. руб.)</c:v>
                </c:pt>
                <c:pt idx="2">
                  <c:v>Возврат юридическими лицами ранее выданных кредитов (18,4 млн. руб.)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0.4</c:v>
                </c:pt>
                <c:pt idx="1">
                  <c:v>0.13800000000000001</c:v>
                </c:pt>
                <c:pt idx="2">
                  <c:v>0.46200000000000002</c:v>
                </c:pt>
              </c:numCache>
            </c:numRef>
          </c:val>
        </c:ser>
      </c:pie3DChart>
      <c:spPr>
        <a:scene3d>
          <a:camera prst="orthographicFront"/>
          <a:lightRig rig="threePt" dir="t"/>
        </a:scene3d>
        <a:sp3d>
          <a:bevelB w="152400" h="50800" prst="softRound"/>
        </a:sp3d>
      </c:spPr>
    </c:plotArea>
    <c:legend>
      <c:legendPos val="r"/>
      <c:layout>
        <c:manualLayout>
          <c:xMode val="edge"/>
          <c:yMode val="edge"/>
          <c:x val="0"/>
          <c:y val="0.54050543451376465"/>
          <c:w val="1"/>
          <c:h val="0.45949456548623552"/>
        </c:manualLayout>
      </c:layout>
      <c:txPr>
        <a:bodyPr/>
        <a:lstStyle/>
        <a:p>
          <a:pPr>
            <a:defRPr sz="2000"/>
          </a:pPr>
          <a:endParaRPr lang="ru-RU"/>
        </a:p>
      </c:txPr>
    </c:legend>
    <c:plotVisOnly val="1"/>
  </c:chart>
  <c:txPr>
    <a:bodyPr/>
    <a:lstStyle/>
    <a:p>
      <a:pPr>
        <a:defRPr sz="1800">
          <a:solidFill>
            <a:srgbClr val="002060"/>
          </a:solidFill>
          <a:latin typeface="Times New Roman" pitchFamily="18" charset="0"/>
          <a:cs typeface="Times New Roman" pitchFamily="18" charset="0"/>
        </a:defRPr>
      </a:pPr>
      <a:endParaRPr lang="ru-RU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40"/>
      <c:rotY val="330"/>
      <c:perspective val="30"/>
    </c:view3D>
    <c:plotArea>
      <c:layout>
        <c:manualLayout>
          <c:layoutTarget val="inner"/>
          <c:xMode val="edge"/>
          <c:yMode val="edge"/>
          <c:x val="0.41387105978123639"/>
          <c:y val="0.14587418824970633"/>
          <c:w val="0.53218026279908293"/>
          <c:h val="0.6117725523200200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МЛН.РУБ.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plastic">
              <a:bevelT w="152400" h="50800" prst="softRound"/>
              <a:bevelB w="152400" h="50800" prst="softRound"/>
            </a:sp3d>
          </c:spPr>
          <c:dPt>
            <c:idx val="0"/>
            <c:spPr>
              <a:solidFill>
                <a:srgbClr val="B3EBFF">
                  <a:alpha val="67000"/>
                </a:srgbClr>
              </a:solidFill>
              <a:scene3d>
                <a:camera prst="orthographicFront"/>
                <a:lightRig rig="threePt" dir="t"/>
              </a:scene3d>
              <a:sp3d prstMaterial="plastic">
                <a:bevelT w="152400" h="50800" prst="softRound"/>
                <a:bevelB w="152400" h="50800" prst="softRound"/>
              </a:sp3d>
            </c:spPr>
          </c:dPt>
          <c:dPt>
            <c:idx val="1"/>
            <c:spPr>
              <a:solidFill>
                <a:srgbClr val="FFFFB3"/>
              </a:solidFill>
              <a:scene3d>
                <a:camera prst="orthographicFront"/>
                <a:lightRig rig="threePt" dir="t"/>
              </a:scene3d>
              <a:sp3d prstMaterial="plastic">
                <a:bevelT w="152400" h="50800" prst="softRound"/>
                <a:bevelB w="152400" h="50800" prst="softRound"/>
              </a:sp3d>
            </c:spPr>
          </c:dPt>
          <c:dPt>
            <c:idx val="2"/>
            <c:spPr>
              <a:solidFill>
                <a:srgbClr val="BD92DE"/>
              </a:solidFill>
              <a:scene3d>
                <a:camera prst="orthographicFront"/>
                <a:lightRig rig="threePt" dir="t"/>
              </a:scene3d>
              <a:sp3d prstMaterial="plastic">
                <a:bevelT w="152400" h="50800" prst="softRound"/>
                <a:bevelB w="152400" h="50800" prst="softRound"/>
              </a:sp3d>
            </c:spPr>
          </c:dPt>
          <c:dPt>
            <c:idx val="3"/>
            <c:spPr>
              <a:solidFill>
                <a:srgbClr val="FFB7B7"/>
              </a:solidFill>
              <a:scene3d>
                <a:camera prst="orthographicFront"/>
                <a:lightRig rig="threePt" dir="t"/>
              </a:scene3d>
              <a:sp3d prstMaterial="plastic">
                <a:bevelT w="152400" h="50800" prst="softRound"/>
                <a:bevelB w="152400" h="50800" prst="softRound"/>
              </a:sp3d>
            </c:spPr>
          </c:dPt>
          <c:dPt>
            <c:idx val="4"/>
            <c:spPr>
              <a:solidFill>
                <a:srgbClr val="BEE395"/>
              </a:solidFill>
              <a:scene3d>
                <a:camera prst="orthographicFront"/>
                <a:lightRig rig="threePt" dir="t"/>
              </a:scene3d>
              <a:sp3d prstMaterial="plastic">
                <a:bevelT w="152400" h="50800" prst="softRound"/>
                <a:bevelB w="152400" h="50800" prst="softRound"/>
              </a:sp3d>
            </c:spPr>
          </c:dPt>
          <c:dLbls>
            <c:dLbl>
              <c:idx val="0"/>
              <c:layout>
                <c:manualLayout>
                  <c:x val="-0.15688698429751274"/>
                  <c:y val="2.1743969087148641E-2"/>
                </c:manualLayout>
              </c:layout>
              <c:showVal val="1"/>
            </c:dLbl>
            <c:dLbl>
              <c:idx val="2"/>
              <c:layout>
                <c:manualLayout>
                  <c:x val="9.8466079526517258E-2"/>
                  <c:y val="-0.13950183674497271"/>
                </c:manualLayout>
              </c:layout>
              <c:showVal val="1"/>
            </c:dLbl>
            <c:dLbl>
              <c:idx val="3"/>
              <c:layout>
                <c:manualLayout>
                  <c:x val="5.0758905590034334E-3"/>
                  <c:y val="-4.3488318649526014E-2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Образование (60,4 %)</c:v>
                </c:pt>
                <c:pt idx="1">
                  <c:v>Социальное обеспечение (9,3 %)</c:v>
                </c:pt>
                <c:pt idx="2">
                  <c:v>Культура (5,5 %)</c:v>
                </c:pt>
                <c:pt idx="3">
                  <c:v>Спорт (2,1 %)</c:v>
                </c:pt>
                <c:pt idx="4">
                  <c:v>Другие расходы (7,0 %)</c:v>
                </c:pt>
                <c:pt idx="5">
                  <c:v>ЖКХ и дорожная деятельность (15,7 %)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1133.3</c:v>
                </c:pt>
                <c:pt idx="1">
                  <c:v>173.7</c:v>
                </c:pt>
                <c:pt idx="2">
                  <c:v>103.1</c:v>
                </c:pt>
                <c:pt idx="3">
                  <c:v>39.1</c:v>
                </c:pt>
                <c:pt idx="4">
                  <c:v>131.30000000000001</c:v>
                </c:pt>
                <c:pt idx="5">
                  <c:v>295.5</c:v>
                </c:pt>
              </c:numCache>
            </c:numRef>
          </c:val>
        </c:ser>
      </c:pie3DChart>
      <c:spPr>
        <a:scene3d>
          <a:camera prst="orthographicFront"/>
          <a:lightRig rig="threePt" dir="t"/>
        </a:scene3d>
        <a:sp3d>
          <a:bevelT w="152400" h="50800" prst="softRound"/>
        </a:sp3d>
      </c:spPr>
    </c:plotArea>
    <c:legend>
      <c:legendPos val="r"/>
      <c:layout>
        <c:manualLayout>
          <c:xMode val="edge"/>
          <c:yMode val="edge"/>
          <c:x val="2.4827899332700437E-3"/>
          <c:y val="0.60762731081630261"/>
          <c:w val="0.46913777257072453"/>
          <c:h val="0.39097710604453623"/>
        </c:manualLayout>
      </c:layout>
      <c:txPr>
        <a:bodyPr/>
        <a:lstStyle/>
        <a:p>
          <a:pPr>
            <a:defRPr sz="1800" kern="600" baseline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spPr>
    <a:scene3d>
      <a:camera prst="orthographicFront"/>
      <a:lightRig rig="threePt" dir="t"/>
    </a:scene3d>
    <a:sp3d prstMaterial="plastic"/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/>
    <c:view3D>
      <c:rotX val="20"/>
      <c:depthPercent val="100"/>
      <c:perspective val="2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 рублей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Администрация АГО</c:v>
                </c:pt>
                <c:pt idx="1">
                  <c:v>Управление образованием АГО</c:v>
                </c:pt>
                <c:pt idx="2">
                  <c:v>Дума АГО</c:v>
                </c:pt>
                <c:pt idx="3">
                  <c:v>Счетная палата АГО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 formatCode="General">
                  <c:v>847.9</c:v>
                </c:pt>
                <c:pt idx="1">
                  <c:v>1017.1</c:v>
                </c:pt>
                <c:pt idx="2" formatCode="0.0">
                  <c:v>6.1</c:v>
                </c:pt>
                <c:pt idx="3" formatCode="General">
                  <c:v>4.9000000000000004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2744810293409248"/>
          <c:y val="0.35287073490813647"/>
          <c:w val="0.33165957961195397"/>
          <c:h val="0.56661592300962382"/>
        </c:manualLayout>
      </c:layout>
      <c:txPr>
        <a:bodyPr/>
        <a:lstStyle/>
        <a:p>
          <a:pPr>
            <a:defRPr sz="2000"/>
          </a:pPr>
          <a:endParaRPr lang="ru-RU"/>
        </a:p>
      </c:txPr>
    </c:legend>
    <c:plotVisOnly val="1"/>
  </c:chart>
  <c:spPr>
    <a:scene3d>
      <a:camera prst="orthographicFront"/>
      <a:lightRig rig="threePt" dir="t"/>
    </a:scene3d>
    <a:sp3d prstMaterial="dkEdge"/>
  </c:spPr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/>
    <c:view3D>
      <c:rotX val="30"/>
      <c:perspective val="30"/>
    </c:view3D>
    <c:plotArea>
      <c:layout>
        <c:manualLayout>
          <c:layoutTarget val="inner"/>
          <c:xMode val="edge"/>
          <c:yMode val="edge"/>
          <c:x val="2.0612663944729676E-2"/>
          <c:y val="0.10873130341880374"/>
          <c:w val="0.53050502584711257"/>
          <c:h val="0.7317464387464388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млн.руб.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Лист1!$A$2:$A$8</c:f>
              <c:strCache>
                <c:ptCount val="7"/>
                <c:pt idx="0">
                  <c:v>Уличное освещение</c:v>
                </c:pt>
                <c:pt idx="1">
                  <c:v>Озеленение территории</c:v>
                </c:pt>
                <c:pt idx="2">
                  <c:v>Благоустройство дворовых территорий</c:v>
                </c:pt>
                <c:pt idx="3">
                  <c:v>Благоустройство муниципальных территорий общего пользования</c:v>
                </c:pt>
                <c:pt idx="4">
                  <c:v>Содержание мест массового отдыха</c:v>
                </c:pt>
                <c:pt idx="5">
                  <c:v>Организация субботников</c:v>
                </c:pt>
                <c:pt idx="6">
                  <c:v>Сбор, вывоз мусора с несанкционированных свалок</c:v>
                </c:pt>
              </c:strCache>
            </c:strRef>
          </c:cat>
          <c:val>
            <c:numRef>
              <c:f>Лист1!$B$2:$B$8</c:f>
              <c:numCache>
                <c:formatCode>0.0</c:formatCode>
                <c:ptCount val="7"/>
                <c:pt idx="0" formatCode="General">
                  <c:v>13.8</c:v>
                </c:pt>
                <c:pt idx="1">
                  <c:v>5.2</c:v>
                </c:pt>
                <c:pt idx="2" formatCode="General">
                  <c:v>41.2</c:v>
                </c:pt>
                <c:pt idx="3" formatCode="General">
                  <c:v>15.6</c:v>
                </c:pt>
                <c:pt idx="4" formatCode="General">
                  <c:v>5.9</c:v>
                </c:pt>
                <c:pt idx="5" formatCode="General">
                  <c:v>2.5</c:v>
                </c:pt>
                <c:pt idx="6" formatCode="General">
                  <c:v>1.4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52842253474091105"/>
          <c:y val="7.6727051695110793E-2"/>
          <c:w val="0.47157746525908817"/>
          <c:h val="0.92327294830488915"/>
        </c:manualLayout>
      </c:layout>
      <c:txPr>
        <a:bodyPr/>
        <a:lstStyle/>
        <a:p>
          <a:pPr>
            <a:defRPr kern="5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autoTitleDeleted val="1"/>
    <c:plotArea>
      <c:layout>
        <c:manualLayout>
          <c:layoutTarget val="inner"/>
          <c:xMode val="edge"/>
          <c:yMode val="edge"/>
          <c:x val="7.4649948102352245E-2"/>
          <c:y val="2.4874890638670252E-2"/>
          <c:w val="0.83708430583853533"/>
          <c:h val="0.78841535433070853"/>
        </c:manualLayout>
      </c:layout>
      <c:areaChart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elete val="1"/>
          </c:dLbls>
          <c:cat>
            <c:strRef>
              <c:f>Лист1!$A$2:$A$6</c:f>
              <c:strCache>
                <c:ptCount val="5"/>
                <c:pt idx="0">
                  <c:v>на 01.01.2017</c:v>
                </c:pt>
                <c:pt idx="1">
                  <c:v>на 01.04.2017</c:v>
                </c:pt>
                <c:pt idx="2">
                  <c:v>на 01.07.2017</c:v>
                </c:pt>
                <c:pt idx="3">
                  <c:v>на 01.10.2017</c:v>
                </c:pt>
                <c:pt idx="4">
                  <c:v>на 01.01.2018</c:v>
                </c:pt>
              </c:strCache>
            </c:strRef>
          </c:cat>
          <c:val>
            <c:numRef>
              <c:f>Лист1!$B$2:$B$6</c:f>
            </c:numRef>
          </c:val>
          <c:bubble3D val="1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 год</c:v>
                </c:pt>
              </c:strCache>
            </c:strRef>
          </c:tx>
          <c:dLbls>
            <c:dLbl>
              <c:idx val="0"/>
              <c:layout>
                <c:manualLayout>
                  <c:x val="2.9867457864248638E-2"/>
                  <c:y val="-0.18888888888888891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0.15555555555555556"/>
                </c:manualLayout>
              </c:layout>
              <c:showVal val="1"/>
            </c:dLbl>
            <c:dLbl>
              <c:idx val="2"/>
              <c:layout>
                <c:manualLayout>
                  <c:x val="-5.9734915728497399E-3"/>
                  <c:y val="-0.16388888888888889"/>
                </c:manualLayout>
              </c:layout>
              <c:showVal val="1"/>
            </c:dLbl>
            <c:dLbl>
              <c:idx val="3"/>
              <c:layout>
                <c:manualLayout>
                  <c:x val="-7.4668644660621794E-3"/>
                  <c:y val="-0.14722222222222256"/>
                </c:manualLayout>
              </c:layout>
              <c:showVal val="1"/>
            </c:dLbl>
            <c:dLbl>
              <c:idx val="4"/>
              <c:layout>
                <c:manualLayout>
                  <c:x val="-7.4668644660620623E-3"/>
                  <c:y val="-0.36666666666666753"/>
                </c:manualLayout>
              </c:layout>
              <c:showVal val="1"/>
            </c:dLbl>
            <c:showVal val="1"/>
          </c:dLbls>
          <c:cat>
            <c:strRef>
              <c:f>Лист1!$A$2:$A$6</c:f>
              <c:strCache>
                <c:ptCount val="5"/>
                <c:pt idx="0">
                  <c:v>на 01.01.2017</c:v>
                </c:pt>
                <c:pt idx="1">
                  <c:v>на 01.04.2017</c:v>
                </c:pt>
                <c:pt idx="2">
                  <c:v>на 01.07.2017</c:v>
                </c:pt>
                <c:pt idx="3">
                  <c:v>на 01.10.2017</c:v>
                </c:pt>
                <c:pt idx="4">
                  <c:v>на 01.01.2018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10</c:v>
                </c:pt>
                <c:pt idx="1">
                  <c:v>6.7</c:v>
                </c:pt>
                <c:pt idx="2">
                  <c:v>6.7</c:v>
                </c:pt>
                <c:pt idx="3">
                  <c:v>6.7</c:v>
                </c:pt>
                <c:pt idx="4">
                  <c:v>19.7</c:v>
                </c:pt>
              </c:numCache>
            </c:numRef>
          </c:val>
          <c:bubble3D val="1"/>
        </c:ser>
        <c:dLbls>
          <c:showVal val="1"/>
        </c:dLbls>
        <c:axId val="114073600"/>
        <c:axId val="114075136"/>
      </c:areaChart>
      <c:catAx>
        <c:axId val="11407360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14075136"/>
        <c:crosses val="autoZero"/>
        <c:auto val="1"/>
        <c:lblAlgn val="ctr"/>
        <c:lblOffset val="100"/>
      </c:catAx>
      <c:valAx>
        <c:axId val="114075136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14073600"/>
        <c:crosses val="autoZero"/>
        <c:crossBetween val="midCat"/>
      </c:valAx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30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3.6753082751448535E-2"/>
          <c:y val="0.12315374395234679"/>
          <c:w val="0.87617936908829863"/>
          <c:h val="0.51128984146358814"/>
        </c:manualLayout>
      </c:layout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 </c:v>
                </c:pt>
              </c:strCache>
            </c:strRef>
          </c:tx>
          <c:spPr>
            <a:solidFill>
              <a:srgbClr val="D0EBB3"/>
            </a:solidFill>
          </c:spPr>
          <c:dLbls>
            <c:dLbl>
              <c:idx val="0"/>
              <c:layout>
                <c:manualLayout>
                  <c:x val="-0.14323236475005141"/>
                  <c:y val="2.1249312325404804E-3"/>
                </c:manualLayout>
              </c:layout>
              <c:showVal val="1"/>
            </c:dLbl>
            <c:dLbl>
              <c:idx val="1"/>
              <c:layout>
                <c:manualLayout>
                  <c:x val="0.20158629112970194"/>
                  <c:y val="-2.1249312325404804E-3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План 2017 года            (1 816,0)</c:v>
                </c:pt>
                <c:pt idx="1">
                  <c:v>План 2018 года           (1 836,2)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541.70000000000005</c:v>
                </c:pt>
                <c:pt idx="1">
                  <c:v>507.2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rgbClr val="FFFFCD"/>
            </a:solidFill>
          </c:spPr>
          <c:dLbls>
            <c:dLbl>
              <c:idx val="0"/>
              <c:layout>
                <c:manualLayout>
                  <c:x val="-0.1405799135509764"/>
                  <c:y val="-6.3747936976212933E-3"/>
                </c:manualLayout>
              </c:layout>
              <c:showVal val="1"/>
            </c:dLbl>
            <c:dLbl>
              <c:idx val="1"/>
              <c:layout>
                <c:manualLayout>
                  <c:x val="0.19893383993062724"/>
                  <c:y val="-2.1249312325404804E-3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План 2017 года            (1 816,0)</c:v>
                </c:pt>
                <c:pt idx="1">
                  <c:v>План 2018 года           (1 836,2)</c:v>
                </c:pt>
              </c:strCache>
            </c:strRef>
          </c:cat>
          <c:val>
            <c:numRef>
              <c:f>Лист1!$C$2:$C$3</c:f>
              <c:numCache>
                <c:formatCode>#,##0.0</c:formatCode>
                <c:ptCount val="2"/>
                <c:pt idx="0">
                  <c:v>170</c:v>
                </c:pt>
                <c:pt idx="1">
                  <c:v>128.30000000000001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rgbClr val="B3EBFF"/>
            </a:solidFill>
          </c:spPr>
          <c:dLbls>
            <c:dLbl>
              <c:idx val="0"/>
              <c:layout>
                <c:manualLayout>
                  <c:x val="-0.13792746235190267"/>
                  <c:y val="2.1249312325404804E-3"/>
                </c:manualLayout>
              </c:layout>
              <c:showVal val="1"/>
            </c:dLbl>
            <c:dLbl>
              <c:idx val="1"/>
              <c:layout>
                <c:manualLayout>
                  <c:x val="0.1962813887315519"/>
                  <c:y val="-6.3747936976212933E-3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План 2017 года            (1 816,0)</c:v>
                </c:pt>
                <c:pt idx="1">
                  <c:v>План 2018 года           (1 836,2)</c:v>
                </c:pt>
              </c:strCache>
            </c:strRef>
          </c:cat>
          <c:val>
            <c:numRef>
              <c:f>Лист1!$D$2:$D$3</c:f>
              <c:numCache>
                <c:formatCode>#,##0.0</c:formatCode>
                <c:ptCount val="2"/>
                <c:pt idx="0">
                  <c:v>1104.3</c:v>
                </c:pt>
                <c:pt idx="1">
                  <c:v>1200.7</c:v>
                </c:pt>
              </c:numCache>
            </c:numRef>
          </c:val>
        </c:ser>
        <c:gapWidth val="100"/>
        <c:shape val="cylinder"/>
        <c:axId val="115630848"/>
        <c:axId val="115632384"/>
        <c:axId val="0"/>
      </c:bar3DChart>
      <c:catAx>
        <c:axId val="11563084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2000" b="1" baseline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5632384"/>
        <c:crosses val="autoZero"/>
        <c:auto val="1"/>
        <c:lblAlgn val="ctr"/>
        <c:lblOffset val="100"/>
      </c:catAx>
      <c:valAx>
        <c:axId val="115632384"/>
        <c:scaling>
          <c:orientation val="minMax"/>
        </c:scaling>
        <c:delete val="1"/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0%" sourceLinked="1"/>
        <c:tickLblPos val="none"/>
        <c:crossAx val="1156308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7.5089007939172503E-2"/>
          <c:y val="0.73590752299275952"/>
          <c:w val="0.79874213836478702"/>
          <c:h val="0.22848080467632173"/>
        </c:manualLayout>
      </c:layout>
      <c:txPr>
        <a:bodyPr/>
        <a:lstStyle/>
        <a:p>
          <a:pPr>
            <a:defRPr sz="2400" baseline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50"/>
      <c:perspective val="30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23172163621056788"/>
          <c:y val="0.13171131026623498"/>
          <c:w val="0.64033031248453343"/>
          <c:h val="0.48525483103866746"/>
        </c:manualLayout>
      </c:layout>
      <c:pie3DChart>
        <c:varyColors val="1"/>
      </c:pie3DChart>
      <c:spPr>
        <a:scene3d>
          <a:camera prst="orthographicFront"/>
          <a:lightRig rig="threePt" dir="t"/>
        </a:scene3d>
        <a:sp3d>
          <a:bevelB w="152400" h="50800" prst="softRound"/>
        </a:sp3d>
      </c:spPr>
    </c:plotArea>
    <c:legend>
      <c:legendPos val="r"/>
      <c:layout>
        <c:manualLayout>
          <c:xMode val="edge"/>
          <c:yMode val="edge"/>
          <c:x val="3.4591194968553458E-2"/>
          <c:y val="0.61517280631041626"/>
          <c:w val="0.96540880503144655"/>
          <c:h val="0.38482719368959439"/>
        </c:manualLayout>
      </c:layout>
    </c:legend>
    <c:plotVisOnly val="1"/>
  </c:chart>
  <c:txPr>
    <a:bodyPr/>
    <a:lstStyle/>
    <a:p>
      <a:pPr>
        <a:defRPr sz="1800">
          <a:solidFill>
            <a:srgbClr val="002060"/>
          </a:solidFill>
          <a:latin typeface="Times New Roman" pitchFamily="18" charset="0"/>
          <a:cs typeface="Times New Roman" pitchFamily="18" charset="0"/>
        </a:defRPr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50"/>
      <c:perspective val="30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2654954226269771"/>
          <c:y val="1.584819853755098E-2"/>
          <c:w val="0.7005898267184516"/>
          <c:h val="0.5316000979615406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plastic">
              <a:bevelT w="152400" h="50800" prst="softRound"/>
              <a:bevelB w="152400" h="50800" prst="softRound"/>
            </a:sp3d>
          </c:spPr>
          <c:dPt>
            <c:idx val="0"/>
            <c:spPr>
              <a:solidFill>
                <a:srgbClr val="B3EBFF">
                  <a:alpha val="56000"/>
                </a:srgbClr>
              </a:solidFill>
              <a:scene3d>
                <a:camera prst="orthographicFront"/>
                <a:lightRig rig="threePt" dir="t"/>
              </a:scene3d>
              <a:sp3d prstMaterial="plastic">
                <a:bevelT w="152400" h="50800" prst="softRound"/>
                <a:bevelB w="152400" h="50800" prst="softRound"/>
              </a:sp3d>
            </c:spPr>
          </c:dPt>
          <c:dPt>
            <c:idx val="1"/>
            <c:spPr>
              <a:solidFill>
                <a:srgbClr val="FFFFA7"/>
              </a:solidFill>
              <a:ln>
                <a:solidFill>
                  <a:srgbClr val="FFFF00"/>
                </a:solidFill>
              </a:ln>
              <a:scene3d>
                <a:camera prst="orthographicFront"/>
                <a:lightRig rig="threePt" dir="t"/>
              </a:scene3d>
              <a:sp3d prstMaterial="plastic">
                <a:bevelT w="152400" h="50800" prst="softRound"/>
                <a:bevelB w="152400" h="50800" prst="softRound"/>
              </a:sp3d>
            </c:spPr>
          </c:dPt>
          <c:dPt>
            <c:idx val="2"/>
            <c:spPr>
              <a:solidFill>
                <a:srgbClr val="FFB7B7"/>
              </a:solidFill>
              <a:scene3d>
                <a:camera prst="orthographicFront"/>
                <a:lightRig rig="threePt" dir="t"/>
              </a:scene3d>
              <a:sp3d prstMaterial="plastic">
                <a:bevelT w="152400" h="50800" prst="softRound"/>
                <a:bevelB w="152400" h="50800" prst="softRound"/>
              </a:sp3d>
            </c:spPr>
          </c:dPt>
          <c:dPt>
            <c:idx val="3"/>
            <c:spPr>
              <a:solidFill>
                <a:srgbClr val="BD92DE"/>
              </a:solidFill>
              <a:scene3d>
                <a:camera prst="orthographicFront"/>
                <a:lightRig rig="threePt" dir="t"/>
              </a:scene3d>
              <a:sp3d prstMaterial="plastic">
                <a:bevelT w="152400" h="50800" prst="softRound"/>
                <a:bevelB w="152400" h="50800" prst="softRound"/>
              </a:sp3d>
            </c:spPr>
          </c:dPt>
          <c:dPt>
            <c:idx val="4"/>
            <c:spPr>
              <a:solidFill>
                <a:srgbClr val="BEE395"/>
              </a:solidFill>
              <a:scene3d>
                <a:camera prst="orthographicFront"/>
                <a:lightRig rig="threePt" dir="t"/>
              </a:scene3d>
              <a:sp3d prstMaterial="plastic">
                <a:bevelT w="152400" h="50800" prst="softRound"/>
                <a:bevelB w="152400" h="50800" prst="softRound"/>
              </a:sp3d>
            </c:spPr>
          </c:dPt>
          <c:dLbls>
            <c:dLbl>
              <c:idx val="2"/>
              <c:layout>
                <c:manualLayout>
                  <c:x val="1.4727875996632687E-2"/>
                  <c:y val="-6.8987293576415814E-3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НДФЛ (386,8 млн.руб.) </c:v>
                </c:pt>
                <c:pt idx="1">
                  <c:v>Доходы от использования имущества (89,7 млн.руб.)</c:v>
                </c:pt>
                <c:pt idx="2">
                  <c:v>Земельный налог (41,1 млн.руб.)</c:v>
                </c:pt>
                <c:pt idx="3">
                  <c:v>Доходы от продажи активов (29,6 млн.руб.)</c:v>
                </c:pt>
                <c:pt idx="4">
                  <c:v>Другие налоговые и неналоговые доходы (88,3 млн.руб.)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0.60900000000000021</c:v>
                </c:pt>
                <c:pt idx="1">
                  <c:v>0.14100000000000001</c:v>
                </c:pt>
                <c:pt idx="2">
                  <c:v>6.5000000000000002E-2</c:v>
                </c:pt>
                <c:pt idx="3">
                  <c:v>4.7000000000000014E-2</c:v>
                </c:pt>
                <c:pt idx="4">
                  <c:v>0.13900000000000001</c:v>
                </c:pt>
              </c:numCache>
            </c:numRef>
          </c:val>
        </c:ser>
      </c:pie3DChart>
      <c:spPr>
        <a:scene3d>
          <a:camera prst="orthographicFront"/>
          <a:lightRig rig="threePt" dir="t"/>
        </a:scene3d>
        <a:sp3d>
          <a:bevelB w="152400" h="50800" prst="softRound"/>
        </a:sp3d>
      </c:spPr>
    </c:plotArea>
    <c:legend>
      <c:legendPos val="r"/>
      <c:layout>
        <c:manualLayout>
          <c:xMode val="edge"/>
          <c:yMode val="edge"/>
          <c:x val="0"/>
          <c:y val="0.54050543451376465"/>
          <c:w val="0.99559928233212913"/>
          <c:h val="0.45949456548623552"/>
        </c:manualLayout>
      </c:layout>
      <c:txPr>
        <a:bodyPr/>
        <a:lstStyle/>
        <a:p>
          <a:pPr>
            <a:defRPr sz="2000"/>
          </a:pPr>
          <a:endParaRPr lang="ru-RU"/>
        </a:p>
      </c:txPr>
    </c:legend>
    <c:plotVisOnly val="1"/>
  </c:chart>
  <c:txPr>
    <a:bodyPr/>
    <a:lstStyle/>
    <a:p>
      <a:pPr>
        <a:defRPr sz="1800">
          <a:solidFill>
            <a:srgbClr val="002060"/>
          </a:solidFill>
          <a:latin typeface="Times New Roman" pitchFamily="18" charset="0"/>
          <a:cs typeface="Times New Roman" pitchFamily="18" charset="0"/>
        </a:defRPr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/>
    <c:view3D>
      <c:perspective val="30"/>
    </c:view3D>
    <c:plotArea>
      <c:layout>
        <c:manualLayout>
          <c:layoutTarget val="inner"/>
          <c:xMode val="edge"/>
          <c:yMode val="edge"/>
          <c:x val="8.4370629752997306E-2"/>
          <c:y val="0.13823600174978129"/>
          <c:w val="0.90218900270665048"/>
          <c:h val="0.7591159230096238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МЛН.РУБ.</c:v>
                </c:pt>
              </c:strCache>
            </c:strRef>
          </c:tx>
          <c:dLbls>
            <c:dLbl>
              <c:idx val="0"/>
              <c:layout>
                <c:manualLayout>
                  <c:x val="1.1946983145699461E-2"/>
                  <c:y val="-2.2222222222222216E-2"/>
                </c:manualLayout>
              </c:layout>
              <c:showVal val="1"/>
            </c:dLbl>
            <c:dLbl>
              <c:idx val="1"/>
              <c:layout>
                <c:manualLayout>
                  <c:x val="1.3440356038911905E-2"/>
                  <c:y val="-2.5000000000000001E-2"/>
                </c:manualLayout>
              </c:layout>
              <c:showVal val="1"/>
            </c:dLbl>
            <c:dLbl>
              <c:idx val="2"/>
              <c:layout>
                <c:manualLayout>
                  <c:x val="1.3440356038911905E-2"/>
                  <c:y val="-3.333333333333334E-2"/>
                </c:manualLayout>
              </c:layout>
              <c:showVal val="1"/>
            </c:dLbl>
            <c:delete val="1"/>
            <c:txPr>
              <a:bodyPr/>
              <a:lstStyle/>
              <a:p>
                <a:pPr>
                  <a:defRPr sz="2400" b="0"/>
                </a:pPr>
                <a:endParaRPr lang="ru-RU"/>
              </a:p>
            </c:txPr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484.4</c:v>
                </c:pt>
                <c:pt idx="1">
                  <c:v>425.5</c:v>
                </c:pt>
                <c:pt idx="2">
                  <c:v>386.8</c:v>
                </c:pt>
              </c:numCache>
            </c:numRef>
          </c:val>
        </c:ser>
        <c:shape val="box"/>
        <c:axId val="116300032"/>
        <c:axId val="116305920"/>
        <c:axId val="0"/>
      </c:bar3DChart>
      <c:catAx>
        <c:axId val="11630003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2400"/>
            </a:pPr>
            <a:endParaRPr lang="ru-RU"/>
          </a:p>
        </c:txPr>
        <c:crossAx val="116305920"/>
        <c:crosses val="autoZero"/>
        <c:auto val="1"/>
        <c:lblAlgn val="ctr"/>
        <c:lblOffset val="100"/>
      </c:catAx>
      <c:valAx>
        <c:axId val="11630592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2400"/>
            </a:pPr>
            <a:endParaRPr lang="ru-RU"/>
          </a:p>
        </c:txPr>
        <c:crossAx val="11630003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/>
    <c:view3D>
      <c:perspective val="30"/>
    </c:view3D>
    <c:plotArea>
      <c:layout>
        <c:manualLayout>
          <c:layoutTarget val="inner"/>
          <c:xMode val="edge"/>
          <c:yMode val="edge"/>
          <c:x val="8.4370639674007195E-2"/>
          <c:y val="0.12990266841644793"/>
          <c:w val="0.90218900270665048"/>
          <c:h val="0.7591159230096238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МЛН.РУБ.</c:v>
                </c:pt>
              </c:strCache>
            </c:strRef>
          </c:tx>
          <c:dLbls>
            <c:dLbl>
              <c:idx val="0"/>
              <c:layout>
                <c:manualLayout>
                  <c:x val="1.1946983145699461E-2"/>
                  <c:y val="-3.888888888888889E-2"/>
                </c:manualLayout>
              </c:layout>
              <c:showVal val="1"/>
            </c:dLbl>
            <c:dLbl>
              <c:idx val="1"/>
              <c:layout>
                <c:manualLayout>
                  <c:x val="8.9602373592746476E-3"/>
                  <c:y val="-3.0555555555555582E-2"/>
                </c:manualLayout>
              </c:layout>
              <c:showVal val="1"/>
            </c:dLbl>
            <c:dLbl>
              <c:idx val="2"/>
              <c:layout>
                <c:manualLayout>
                  <c:x val="1.3440356038911905E-2"/>
                  <c:y val="-3.6111329833770786E-2"/>
                </c:manualLayout>
              </c:layout>
              <c:showVal val="1"/>
            </c:dLbl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31.5</c:v>
                </c:pt>
                <c:pt idx="1">
                  <c:v>36.4</c:v>
                </c:pt>
                <c:pt idx="2">
                  <c:v>41.1</c:v>
                </c:pt>
              </c:numCache>
            </c:numRef>
          </c:val>
        </c:ser>
        <c:shape val="box"/>
        <c:axId val="106776448"/>
        <c:axId val="106777984"/>
        <c:axId val="0"/>
      </c:bar3DChart>
      <c:catAx>
        <c:axId val="10677644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2400"/>
            </a:pPr>
            <a:endParaRPr lang="ru-RU"/>
          </a:p>
        </c:txPr>
        <c:crossAx val="106777984"/>
        <c:crosses val="autoZero"/>
        <c:auto val="1"/>
        <c:lblAlgn val="ctr"/>
        <c:lblOffset val="100"/>
      </c:catAx>
      <c:valAx>
        <c:axId val="10677798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2400"/>
            </a:pPr>
            <a:endParaRPr lang="ru-RU"/>
          </a:p>
        </c:txPr>
        <c:crossAx val="10677644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/>
    <c:view3D>
      <c:perspective val="30"/>
    </c:view3D>
    <c:plotArea>
      <c:layout>
        <c:manualLayout>
          <c:layoutTarget val="inner"/>
          <c:xMode val="edge"/>
          <c:yMode val="edge"/>
          <c:x val="8.4370639674007195E-2"/>
          <c:y val="0.12990266841644793"/>
          <c:w val="0.90218900270665048"/>
          <c:h val="0.7591159230096238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МЛН.РУБ.</c:v>
                </c:pt>
              </c:strCache>
            </c:strRef>
          </c:tx>
          <c:dLbls>
            <c:dLbl>
              <c:idx val="0"/>
              <c:layout>
                <c:manualLayout>
                  <c:x val="1.0453610252487045E-2"/>
                  <c:y val="-3.333333333333334E-2"/>
                </c:manualLayout>
              </c:layout>
              <c:showVal val="1"/>
            </c:dLbl>
            <c:dLbl>
              <c:idx val="1"/>
              <c:layout>
                <c:manualLayout>
                  <c:x val="1.3440356038911905E-2"/>
                  <c:y val="-4.4444444444444502E-2"/>
                </c:manualLayout>
              </c:layout>
              <c:showVal val="1"/>
            </c:dLbl>
            <c:dLbl>
              <c:idx val="2"/>
              <c:layout>
                <c:manualLayout>
                  <c:x val="1.4933728932124319E-2"/>
                  <c:y val="-0.05"/>
                </c:manualLayout>
              </c:layout>
              <c:showVal val="1"/>
            </c:dLbl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 formatCode="0.0">
                  <c:v>166</c:v>
                </c:pt>
                <c:pt idx="1">
                  <c:v>111.7</c:v>
                </c:pt>
                <c:pt idx="2">
                  <c:v>89.7</c:v>
                </c:pt>
              </c:numCache>
            </c:numRef>
          </c:val>
        </c:ser>
        <c:shape val="box"/>
        <c:axId val="106532864"/>
        <c:axId val="106534400"/>
        <c:axId val="0"/>
      </c:bar3DChart>
      <c:catAx>
        <c:axId val="10653286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2400"/>
            </a:pPr>
            <a:endParaRPr lang="ru-RU"/>
          </a:p>
        </c:txPr>
        <c:crossAx val="106534400"/>
        <c:crosses val="autoZero"/>
        <c:auto val="1"/>
        <c:lblAlgn val="ctr"/>
        <c:lblOffset val="100"/>
      </c:catAx>
      <c:valAx>
        <c:axId val="106534400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2400"/>
            </a:pPr>
            <a:endParaRPr lang="ru-RU"/>
          </a:p>
        </c:txPr>
        <c:crossAx val="10653286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МЛН.РУБ.</a:t>
            </a:r>
            <a:endParaRPr lang="ru-RU" dirty="0"/>
          </a:p>
        </c:rich>
      </c:tx>
    </c:title>
    <c:plotArea>
      <c:layout>
        <c:manualLayout>
          <c:layoutTarget val="inner"/>
          <c:xMode val="edge"/>
          <c:yMode val="edge"/>
          <c:x val="0.12944146200988271"/>
          <c:y val="0.15974330481755475"/>
          <c:w val="0.44289400179063682"/>
          <c:h val="0.7702156044855847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млн.руб.</c:v>
                </c:pt>
              </c:strCache>
            </c:strRef>
          </c:tx>
          <c:dLbls>
            <c:dLbl>
              <c:idx val="0"/>
              <c:showVal val="1"/>
            </c:dLbl>
            <c:dLbl>
              <c:idx val="1"/>
              <c:showVal val="1"/>
            </c:dLbl>
            <c:dLbl>
              <c:idx val="2"/>
              <c:layout>
                <c:manualLayout>
                  <c:x val="-2.7621522351561656E-4"/>
                  <c:y val="3.6338294181905862E-3"/>
                </c:manualLayout>
              </c:layout>
              <c:showVal val="1"/>
            </c:dLbl>
            <c:delete val="1"/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</c:dLbls>
          <c:cat>
            <c:strRef>
              <c:f>Лист1!$A$2:$A$4</c:f>
              <c:strCache>
                <c:ptCount val="3"/>
                <c:pt idx="0">
                  <c:v>Субвенции</c:v>
                </c:pt>
                <c:pt idx="1">
                  <c:v>Субсидии</c:v>
                </c:pt>
                <c:pt idx="2">
                  <c:v>Дотации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 formatCode="General">
                  <c:v>708.7</c:v>
                </c:pt>
                <c:pt idx="1">
                  <c:v>483.7</c:v>
                </c:pt>
                <c:pt idx="2">
                  <c:v>8.3000000000000007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8725028626903462"/>
          <c:y val="0.32997809068746048"/>
          <c:w val="0.28437562542346623"/>
          <c:h val="0.34649044059517076"/>
        </c:manualLayout>
      </c:layout>
      <c:txPr>
        <a:bodyPr/>
        <a:lstStyle/>
        <a:p>
          <a:pPr>
            <a:defRPr sz="2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0"/>
          <c:y val="0"/>
          <c:w val="0.94495726603489638"/>
          <c:h val="0.9198070006110437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в млн. руб.</c:v>
                </c:pt>
              </c:strCache>
            </c:strRef>
          </c:tx>
          <c:spPr>
            <a:solidFill>
              <a:srgbClr val="C9F1FF"/>
            </a:solidFill>
            <a:scene3d>
              <a:camera prst="orthographicFront"/>
              <a:lightRig rig="threePt" dir="t"/>
            </a:scene3d>
            <a:sp3d>
              <a:bevelT w="152400" h="50800" prst="softRound"/>
              <a:bevelB w="152400" h="50800" prst="softRound"/>
            </a:sp3d>
          </c:spPr>
          <c:dLbls>
            <c:dLbl>
              <c:idx val="0"/>
              <c:layout>
                <c:manualLayout>
                  <c:x val="3.0214993688013253E-2"/>
                  <c:y val="-3.5103702915541601E-2"/>
                </c:manualLayout>
              </c:layout>
              <c:showVal val="1"/>
            </c:dLbl>
            <c:dLbl>
              <c:idx val="1"/>
              <c:layout>
                <c:manualLayout>
                  <c:x val="1.4696007228302067E-2"/>
                  <c:y val="-2.5962813896099085E-2"/>
                </c:manualLayout>
              </c:layout>
              <c:showVal val="1"/>
            </c:dLbl>
            <c:dLbl>
              <c:idx val="2"/>
              <c:layout>
                <c:manualLayout>
                  <c:x val="2.0290272565585264E-2"/>
                  <c:y val="-3.2067144054701006E-2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проект бюджета 2017 (млн.руб.)</c:v>
                </c:pt>
                <c:pt idx="1">
                  <c:v>план 2017 года (млн.руб.)</c:v>
                </c:pt>
                <c:pt idx="2">
                  <c:v>план 2018 года (млн.руб.)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1738.2</c:v>
                </c:pt>
                <c:pt idx="1">
                  <c:v>1865.8</c:v>
                </c:pt>
                <c:pt idx="2">
                  <c:v>1876</c:v>
                </c:pt>
              </c:numCache>
            </c:numRef>
          </c:val>
          <c:shape val="cylinder"/>
        </c:ser>
        <c:shape val="cone"/>
        <c:axId val="110886272"/>
        <c:axId val="110974080"/>
        <c:axId val="65162304"/>
      </c:bar3DChart>
      <c:catAx>
        <c:axId val="11088627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2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0974080"/>
        <c:crosses val="autoZero"/>
        <c:auto val="1"/>
        <c:lblAlgn val="ctr"/>
        <c:lblOffset val="100"/>
      </c:catAx>
      <c:valAx>
        <c:axId val="110974080"/>
        <c:scaling>
          <c:orientation val="minMax"/>
        </c:scaling>
        <c:delete val="1"/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#,##0.0" sourceLinked="1"/>
        <c:tickLblPos val="none"/>
        <c:crossAx val="110886272"/>
        <c:crosses val="autoZero"/>
        <c:crossBetween val="between"/>
        <c:majorUnit val="200"/>
      </c:valAx>
      <c:serAx>
        <c:axId val="65162304"/>
        <c:scaling>
          <c:orientation val="minMax"/>
        </c:scaling>
        <c:delete val="1"/>
        <c:axPos val="b"/>
        <c:tickLblPos val="none"/>
        <c:crossAx val="110974080"/>
        <c:crosses val="autoZero"/>
      </c:serAx>
      <c:spPr>
        <a:noFill/>
        <a:ln w="25400">
          <a:noFill/>
        </a:ln>
      </c:spPr>
    </c:plotArea>
    <c:plotVisOnly val="1"/>
  </c:chart>
  <c:spPr>
    <a:noFill/>
    <a:effectLst>
      <a:outerShdw blurRad="50800" dist="50800" dir="5400000" algn="ctr" rotWithShape="0">
        <a:srgbClr val="000000">
          <a:alpha val="87000"/>
        </a:srgbClr>
      </a:outerShdw>
    </a:effectLst>
  </c:spPr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0.45134</cdr:x>
      <cdr:y>0.66797</cdr:y>
    </cdr:from>
    <cdr:to>
      <cdr:x>0.6012</cdr:x>
      <cdr:y>0.86797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38327" y="3053953"/>
          <a:ext cx="127444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2800" dirty="0"/>
        </a:p>
      </cdr:txBody>
    </cdr:sp>
  </cdr:relSizeAnchor>
  <cdr:relSizeAnchor xmlns:cdr="http://schemas.openxmlformats.org/drawingml/2006/chartDrawing">
    <cdr:from>
      <cdr:x>0.282</cdr:x>
      <cdr:y>0.16398</cdr:y>
    </cdr:from>
    <cdr:to>
      <cdr:x>0.40645</cdr:x>
      <cdr:y>0.36398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398167" y="749697"/>
          <a:ext cx="1058416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2000" dirty="0" smtClean="0"/>
        </a:p>
        <a:p xmlns:a="http://schemas.openxmlformats.org/drawingml/2006/main">
          <a:endParaRPr lang="ru-RU" sz="2000" dirty="0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0.75617</cdr:x>
      <cdr:y>0.8</cdr:y>
    </cdr:from>
    <cdr:to>
      <cdr:x>0.86369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430614" y="442210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0.29893</cdr:x>
      <cdr:y>0.03798</cdr:y>
    </cdr:from>
    <cdr:to>
      <cdr:x>0.50215</cdr:x>
      <cdr:y>0.10098</cdr:y>
    </cdr:to>
    <cdr:sp macro="" textlink="">
      <cdr:nvSpPr>
        <cdr:cNvPr id="3" name="TextBox 2"/>
        <cdr:cNvSpPr txBox="1"/>
      </cdr:nvSpPr>
      <cdr:spPr>
        <a:xfrm xmlns:a="http://schemas.openxmlformats.org/drawingml/2006/main" flipH="1">
          <a:off x="2542182" y="173633"/>
          <a:ext cx="172819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в млн.руб.</a:t>
          </a:r>
          <a:endParaRPr lang="ru-RU" sz="16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0.45134</cdr:x>
      <cdr:y>0.66797</cdr:y>
    </cdr:from>
    <cdr:to>
      <cdr:x>0.6012</cdr:x>
      <cdr:y>0.86797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38327" y="3053953"/>
          <a:ext cx="127444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2800" dirty="0"/>
        </a:p>
      </cdr:txBody>
    </cdr:sp>
  </cdr:relSizeAnchor>
  <cdr:relSizeAnchor xmlns:cdr="http://schemas.openxmlformats.org/drawingml/2006/chartDrawing">
    <cdr:from>
      <cdr:x>0.22273</cdr:x>
      <cdr:y>0.19548</cdr:y>
    </cdr:from>
    <cdr:to>
      <cdr:x>0.33025</cdr:x>
      <cdr:y>0.39548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894111" y="89371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2000" dirty="0"/>
        </a:p>
      </cdr:txBody>
    </cdr:sp>
  </cdr:relSizeAnchor>
  <cdr:relSizeAnchor xmlns:cdr="http://schemas.openxmlformats.org/drawingml/2006/chartDrawing">
    <cdr:from>
      <cdr:x>0.282</cdr:x>
      <cdr:y>0.16398</cdr:y>
    </cdr:from>
    <cdr:to>
      <cdr:x>0.40645</cdr:x>
      <cdr:y>0.36398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398167" y="749697"/>
          <a:ext cx="1058416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 smtClean="0"/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</cdr:x>
      <cdr:y>0.03614</cdr:y>
    </cdr:from>
    <cdr:to>
      <cdr:x>0.76669</cdr:x>
      <cdr:y>0.10463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0" y="216024"/>
          <a:ext cx="4002177" cy="4093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0.1244</cdr:x>
      <cdr:y>0</cdr:y>
    </cdr:from>
    <cdr:to>
      <cdr:x>0.95433</cdr:x>
      <cdr:y>0.09036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936104" y="-80628"/>
          <a:ext cx="6245087" cy="5400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Объем доходной части (млн.руб.)</a:t>
          </a:r>
          <a:endParaRPr lang="ru-RU" sz="28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0.45134</cdr:x>
      <cdr:y>0.66797</cdr:y>
    </cdr:from>
    <cdr:to>
      <cdr:x>0.6012</cdr:x>
      <cdr:y>0.86797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38327" y="3053953"/>
          <a:ext cx="127444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2800" dirty="0"/>
        </a:p>
      </cdr:txBody>
    </cdr:sp>
  </cdr:relSizeAnchor>
  <cdr:relSizeAnchor xmlns:cdr="http://schemas.openxmlformats.org/drawingml/2006/chartDrawing">
    <cdr:from>
      <cdr:x>0.282</cdr:x>
      <cdr:y>0.16398</cdr:y>
    </cdr:from>
    <cdr:to>
      <cdr:x>0.40645</cdr:x>
      <cdr:y>0.36398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398167" y="749697"/>
          <a:ext cx="1058416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2000" dirty="0" smtClean="0"/>
        </a:p>
        <a:p xmlns:a="http://schemas.openxmlformats.org/drawingml/2006/main">
          <a:endParaRPr lang="ru-RU" sz="20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0.45134</cdr:x>
      <cdr:y>0.66797</cdr:y>
    </cdr:from>
    <cdr:to>
      <cdr:x>0.6012</cdr:x>
      <cdr:y>0.86797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38327" y="3053953"/>
          <a:ext cx="127444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2800" dirty="0"/>
        </a:p>
      </cdr:txBody>
    </cdr:sp>
  </cdr:relSizeAnchor>
  <cdr:relSizeAnchor xmlns:cdr="http://schemas.openxmlformats.org/drawingml/2006/chartDrawing">
    <cdr:from>
      <cdr:x>0.282</cdr:x>
      <cdr:y>0.16398</cdr:y>
    </cdr:from>
    <cdr:to>
      <cdr:x>0.40645</cdr:x>
      <cdr:y>0.36398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398167" y="749697"/>
          <a:ext cx="1058416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2000" dirty="0" smtClean="0"/>
        </a:p>
        <a:p xmlns:a="http://schemas.openxmlformats.org/drawingml/2006/main">
          <a:endParaRPr lang="ru-RU" sz="20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0.282</cdr:x>
      <cdr:y>0.44747</cdr:y>
    </cdr:from>
    <cdr:to>
      <cdr:x>0.36667</cdr:x>
      <cdr:y>0.64747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98167" y="2045841"/>
          <a:ext cx="72008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  <cdr:relSizeAnchor xmlns:cdr="http://schemas.openxmlformats.org/drawingml/2006/chartDrawing">
    <cdr:from>
      <cdr:x>0.47674</cdr:x>
      <cdr:y>0.54197</cdr:y>
    </cdr:from>
    <cdr:to>
      <cdr:x>0.56142</cdr:x>
      <cdr:y>0.74197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054351" y="2477889"/>
          <a:ext cx="72008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  <cdr:relSizeAnchor xmlns:cdr="http://schemas.openxmlformats.org/drawingml/2006/chartDrawing">
    <cdr:from>
      <cdr:x>0.69689</cdr:x>
      <cdr:y>0.35297</cdr:y>
    </cdr:from>
    <cdr:to>
      <cdr:x>0.79004</cdr:x>
      <cdr:y>0.55297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926559" y="1613793"/>
          <a:ext cx="792088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0.282</cdr:x>
      <cdr:y>0.44747</cdr:y>
    </cdr:from>
    <cdr:to>
      <cdr:x>0.36667</cdr:x>
      <cdr:y>0.64747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98167" y="2045841"/>
          <a:ext cx="72008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  <cdr:relSizeAnchor xmlns:cdr="http://schemas.openxmlformats.org/drawingml/2006/chartDrawing">
    <cdr:from>
      <cdr:x>0.47674</cdr:x>
      <cdr:y>0.54197</cdr:y>
    </cdr:from>
    <cdr:to>
      <cdr:x>0.56142</cdr:x>
      <cdr:y>0.74197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054351" y="2477889"/>
          <a:ext cx="72008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  <cdr:relSizeAnchor xmlns:cdr="http://schemas.openxmlformats.org/drawingml/2006/chartDrawing">
    <cdr:from>
      <cdr:x>0.69689</cdr:x>
      <cdr:y>0.35297</cdr:y>
    </cdr:from>
    <cdr:to>
      <cdr:x>0.79004</cdr:x>
      <cdr:y>0.55297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926559" y="1613793"/>
          <a:ext cx="792088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0.282</cdr:x>
      <cdr:y>0.44747</cdr:y>
    </cdr:from>
    <cdr:to>
      <cdr:x>0.36667</cdr:x>
      <cdr:y>0.64747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98167" y="2045841"/>
          <a:ext cx="72008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  <cdr:relSizeAnchor xmlns:cdr="http://schemas.openxmlformats.org/drawingml/2006/chartDrawing">
    <cdr:from>
      <cdr:x>0.48098</cdr:x>
      <cdr:y>0.23485</cdr:y>
    </cdr:from>
    <cdr:to>
      <cdr:x>0.56566</cdr:x>
      <cdr:y>0.36085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090353" y="1073733"/>
          <a:ext cx="720139" cy="576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  <cdr:relSizeAnchor xmlns:cdr="http://schemas.openxmlformats.org/drawingml/2006/chartDrawing">
    <cdr:from>
      <cdr:x>0.69689</cdr:x>
      <cdr:y>0.35297</cdr:y>
    </cdr:from>
    <cdr:to>
      <cdr:x>0.79004</cdr:x>
      <cdr:y>0.55297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926559" y="1613793"/>
          <a:ext cx="792088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0.36667</cdr:x>
      <cdr:y>0.63647</cdr:y>
    </cdr:from>
    <cdr:to>
      <cdr:x>0.51061</cdr:x>
      <cdr:y>0.83647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118247" y="2909937"/>
          <a:ext cx="1224136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0.32433</cdr:x>
      <cdr:y>0.21123</cdr:y>
    </cdr:from>
    <cdr:to>
      <cdr:x>0.41492</cdr:x>
      <cdr:y>0.41123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758207" y="965721"/>
          <a:ext cx="770384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4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0.3836</cdr:x>
      <cdr:y>0.11673</cdr:y>
    </cdr:from>
    <cdr:to>
      <cdr:x>0.50806</cdr:x>
      <cdr:y>0.37973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262263" y="533673"/>
          <a:ext cx="1058416" cy="12024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0.16345</cdr:x>
      <cdr:y>0.33722</cdr:y>
    </cdr:from>
    <cdr:to>
      <cdr:x>0.27098</cdr:x>
      <cdr:y>0.60022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35524" y="1772625"/>
          <a:ext cx="483884" cy="13824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8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F84341-D3C9-486C-932B-0F4679515158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FDBECC-F8EC-4678-B775-C52DB582533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1C9D6-BEED-46C2-AD3A-B541EFB85B83}" type="datetime1">
              <a:rPr lang="ru-RU" smtClean="0"/>
              <a:pPr/>
              <a:t>23.01.2018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2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85F7C-F0EC-47D6-A797-F7248C8B947D}" type="datetime1">
              <a:rPr lang="ru-RU" smtClean="0"/>
              <a:pPr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3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AB2A6-B70A-40FA-B6AC-227C4F97DDBE}" type="datetime1">
              <a:rPr lang="ru-RU" smtClean="0"/>
              <a:pPr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2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6783-80E7-496A-B6CB-5B1E1CADF780}" type="datetime1">
              <a:rPr lang="ru-RU" smtClean="0"/>
              <a:pPr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4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7" y="2743200"/>
            <a:ext cx="6480175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C2599-6DE3-4800-9A0C-3151CC4ACE86}" type="datetime1">
              <a:rPr lang="ru-RU" smtClean="0"/>
              <a:pPr/>
              <a:t>23.01.2018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2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4B7CE62-BA4C-4735-89F6-18F2AB21B7FB}" type="datetime1">
              <a:rPr lang="ru-RU" smtClean="0"/>
              <a:pPr/>
              <a:t>23.01.2018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2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4" y="1524001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2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969B2-8493-42A0-B441-82624B1D942E}" type="datetime1">
              <a:rPr lang="ru-RU" smtClean="0"/>
              <a:pPr/>
              <a:t>23.01.2018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F7481-BDC2-42CC-95B7-1D2BB1BB2AAA}" type="datetime1">
              <a:rPr lang="ru-RU" smtClean="0"/>
              <a:pPr/>
              <a:t>23.01.2018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207C5-A184-48CE-BF49-4448EF74B1EE}" type="datetime1">
              <a:rPr lang="ru-RU" smtClean="0"/>
              <a:pPr/>
              <a:t>23.01.2018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2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4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50749-9937-48C2-9BBB-2674907AC0A3}" type="datetime1">
              <a:rPr lang="ru-RU" smtClean="0"/>
              <a:pPr/>
              <a:t>23.01.2018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4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239F64F-0557-481F-9DC2-959E84E79C05}" type="datetime1">
              <a:rPr lang="ru-RU" smtClean="0"/>
              <a:pPr/>
              <a:t>23.01.2018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1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5A3A549-B797-49D6-8E71-46ECC7915C71}" type="datetime1">
              <a:rPr lang="ru-RU" smtClean="0"/>
              <a:pPr/>
              <a:t>23.01.2018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6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 bright="-4000"/>
          </a:blip>
          <a:srcRect/>
          <a:stretch>
            <a:fillRect/>
          </a:stretch>
        </p:blipFill>
        <p:spPr bwMode="auto">
          <a:xfrm>
            <a:off x="251519" y="2492896"/>
            <a:ext cx="3700031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gerb"/>
          <p:cNvPicPr/>
          <p:nvPr/>
        </p:nvPicPr>
        <p:blipFill>
          <a:blip r:embed="rId3" cstate="print">
            <a:lum bright="35000"/>
          </a:blip>
          <a:srcRect/>
          <a:stretch>
            <a:fillRect/>
          </a:stretch>
        </p:blipFill>
        <p:spPr bwMode="auto">
          <a:xfrm>
            <a:off x="179512" y="188640"/>
            <a:ext cx="792575" cy="980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323528" y="224644"/>
            <a:ext cx="8496300" cy="1980220"/>
          </a:xfrm>
        </p:spPr>
        <p:txBody>
          <a:bodyPr lIns="91408" tIns="45704" rIns="91408" bIns="45704"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Times New Roman"/>
              </a:rPr>
              <a:t>БЮДЖЕТ </a:t>
            </a:r>
            <a:br>
              <a:rPr lang="ru-RU" sz="2800" b="1" dirty="0" smtClean="0">
                <a:solidFill>
                  <a:schemeClr val="tx1"/>
                </a:solidFill>
                <a:latin typeface="Times New Roman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/>
              </a:rPr>
              <a:t>АСБЕСТОВСКОГО ГОРОДСКОГО ОКРУГА</a:t>
            </a:r>
            <a:br>
              <a:rPr lang="ru-RU" sz="2800" b="1" dirty="0" smtClean="0">
                <a:solidFill>
                  <a:schemeClr val="tx1"/>
                </a:solidFill>
                <a:latin typeface="Times New Roman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/>
              </a:rPr>
              <a:t> НА 2018 ГОД И ПЛАНОВЫЙ ПЕРИОД</a:t>
            </a:r>
            <a:br>
              <a:rPr lang="ru-RU" sz="2800" b="1" dirty="0" smtClean="0">
                <a:solidFill>
                  <a:schemeClr val="tx1"/>
                </a:solidFill>
                <a:latin typeface="Times New Roman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/>
              </a:rPr>
              <a:t> 2019 И 2020 ГОДОВ</a:t>
            </a:r>
            <a:endParaRPr lang="ru-RU" sz="28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139952" y="2564904"/>
            <a:ext cx="4824536" cy="3420380"/>
          </a:xfrm>
        </p:spPr>
        <p:txBody>
          <a:bodyPr lIns="91408" tIns="45704" rIns="91408" bIns="45704" rtlCol="0">
            <a:normAutofit fontScale="90000"/>
          </a:bodyPr>
          <a:lstStyle/>
          <a:p>
            <a:pPr algn="l"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Times New Roman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Times New Roman"/>
              </a:rPr>
            </a:br>
            <a:r>
              <a:rPr lang="ru-RU" sz="2700" b="1" dirty="0" smtClean="0">
                <a:solidFill>
                  <a:schemeClr val="tx1"/>
                </a:solidFill>
                <a:latin typeface="Times New Roman"/>
              </a:rPr>
              <a:t>Утвержден решением Думы Асбестовского городского округа от 25.12.2017 № 5/1</a:t>
            </a:r>
            <a:br>
              <a:rPr lang="ru-RU" sz="2700" b="1" dirty="0" smtClean="0">
                <a:solidFill>
                  <a:schemeClr val="tx1"/>
                </a:solidFill>
                <a:latin typeface="Times New Roman"/>
              </a:rPr>
            </a:br>
            <a:r>
              <a:rPr lang="ru-RU" sz="2700" b="1" dirty="0" smtClean="0">
                <a:solidFill>
                  <a:schemeClr val="tx1"/>
                </a:solidFill>
                <a:latin typeface="Times New Roman"/>
              </a:rPr>
              <a:t/>
            </a:r>
            <a:br>
              <a:rPr lang="ru-RU" sz="2700" b="1" dirty="0" smtClean="0">
                <a:solidFill>
                  <a:schemeClr val="tx1"/>
                </a:solidFill>
                <a:latin typeface="Times New Roman"/>
              </a:rPr>
            </a:br>
            <a:r>
              <a:rPr lang="ru-RU" sz="2700" b="1" dirty="0" smtClean="0">
                <a:solidFill>
                  <a:schemeClr val="tx1"/>
                </a:solidFill>
                <a:latin typeface="Times New Roman"/>
              </a:rPr>
              <a:t>Опубликован в специальном выпуске «Муниципальный вестник» от 28.12.2017 № 35</a:t>
            </a:r>
            <a:r>
              <a:rPr lang="ru-RU" sz="2400" b="1" dirty="0" smtClean="0">
                <a:solidFill>
                  <a:srgbClr val="002060"/>
                </a:solidFill>
                <a:latin typeface="Times New Roman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Times New Roman"/>
              </a:rPr>
            </a:br>
            <a:endParaRPr lang="ru-RU" sz="24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619672" y="5949280"/>
            <a:ext cx="6768752" cy="648072"/>
          </a:xfrm>
        </p:spPr>
        <p:txBody>
          <a:bodyPr lIns="91408" tIns="45704" rIns="91408" bIns="45704" rtlCol="0">
            <a:noAutofit/>
          </a:bodyPr>
          <a:lstStyle/>
          <a:p>
            <a:pPr>
              <a:defRPr/>
            </a:pP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83568" y="0"/>
            <a:ext cx="8229600" cy="90872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ДОХОДЫ БЮДЖЕТА АСБЕСТОВСКОГО </a:t>
            </a:r>
            <a:b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ГОРОДСКОГО ОКРУГА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3688" y="872716"/>
            <a:ext cx="6048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Структура доходов в 2018 году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 descr="gerb"/>
          <p:cNvPicPr/>
          <p:nvPr/>
        </p:nvPicPr>
        <p:blipFill>
          <a:blip r:embed="rId2" cstate="print">
            <a:lum bright="35000"/>
          </a:blip>
          <a:srcRect/>
          <a:stretch>
            <a:fillRect/>
          </a:stretch>
        </p:blipFill>
        <p:spPr bwMode="auto">
          <a:xfrm>
            <a:off x="179512" y="188640"/>
            <a:ext cx="792575" cy="980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" name="Содержимое 6"/>
          <p:cNvGraphicFramePr>
            <a:graphicFrameLocks noGrp="1"/>
          </p:cNvGraphicFramePr>
          <p:nvPr>
            <p:ph sz="quarter" idx="2"/>
          </p:nvPr>
        </p:nvGraphicFramePr>
        <p:xfrm>
          <a:off x="863588" y="1412776"/>
          <a:ext cx="7704856" cy="49325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60811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ДОХОДЫ БЮДЖЕТА НА 2018 ГОД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1"/>
          </p:nvPr>
        </p:nvGraphicFramePr>
        <p:xfrm>
          <a:off x="215516" y="908720"/>
          <a:ext cx="8748971" cy="5818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16824"/>
                <a:gridCol w="1332147"/>
              </a:tblGrid>
              <a:tr h="54370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доходов бюджета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Объем, млн.руб.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109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latin typeface="Times New Roman"/>
                        </a:rPr>
                        <a:t>НАЛОГОВЫЕ И НЕНАЛОГОВЫЕ ДОХОДЫ</a:t>
                      </a: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 smtClean="0">
                          <a:latin typeface="Times New Roman"/>
                        </a:rPr>
                        <a:t>635,5</a:t>
                      </a:r>
                      <a:endParaRPr lang="ru-RU" sz="18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130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latin typeface="Times New Roman"/>
                        </a:rPr>
                        <a:t>Налог на доходы физических лиц</a:t>
                      </a: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latin typeface="Times New Roman"/>
                        </a:rPr>
                        <a:t>386,8</a:t>
                      </a: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6108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latin typeface="Times New Roman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latin typeface="Times New Roman"/>
                        </a:rPr>
                        <a:t>8,6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806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latin typeface="Times New Roman"/>
                        </a:rPr>
                        <a:t>Налог, взимаемый в связи с применением упрощенной системы 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налогообложения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latin typeface="Times New Roman"/>
                        </a:rPr>
                        <a:t>9,8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109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latin typeface="Times New Roman"/>
                        </a:rPr>
                        <a:t>Единый налог на вмененный доход для отдельных видов деятельности</a:t>
                      </a: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latin typeface="Times New Roman"/>
                        </a:rPr>
                        <a:t>29,5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232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latin typeface="Times New Roman"/>
                        </a:rPr>
                        <a:t>Единый сельскохозяйственный налог</a:t>
                      </a: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latin typeface="Times New Roman"/>
                        </a:rPr>
                        <a:t>0,1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109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latin typeface="Times New Roman"/>
                        </a:rPr>
                        <a:t>Налог, взимаемый в связи с применением патентной системы налогообложения</a:t>
                      </a: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latin typeface="Times New Roman"/>
                        </a:rPr>
                        <a:t>4,6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109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latin typeface="Times New Roman"/>
                        </a:rPr>
                        <a:t>Налог на имущество физических лиц</a:t>
                      </a: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latin typeface="Times New Roman"/>
                        </a:rPr>
                        <a:t>15,8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3871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latin typeface="Times New Roman"/>
                        </a:rPr>
                        <a:t>41,1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232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latin typeface="Times New Roman"/>
                        </a:rPr>
                        <a:t>Государственная 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пошлина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latin typeface="Times New Roman"/>
                        </a:rPr>
                        <a:t>11,0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6108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latin typeface="Times New Roman"/>
                        </a:rPr>
                        <a:t>Доходы от использования имущества, находящегося в государственной и муниципальной</a:t>
                      </a:r>
                      <a:r>
                        <a:rPr lang="ru-RU" sz="1400" b="0" i="0" u="none" strike="noStrike" baseline="0" dirty="0" smtClean="0"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собственности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latin typeface="Times New Roman"/>
                        </a:rPr>
                        <a:t>89,7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209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latin typeface="Times New Roman"/>
                        </a:rPr>
                        <a:t>Платежи при пользовании природными ресурсами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latin typeface="Times New Roman"/>
                        </a:rPr>
                        <a:t>3,9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04431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latin typeface="Times New Roman"/>
                        </a:rPr>
                        <a:t>Доходы от оказания платных услуг (работ) и компенсации затрат государства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latin typeface="Times New Roman"/>
                        </a:rPr>
                        <a:t>0,1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109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latin typeface="Times New Roman"/>
                        </a:rPr>
                        <a:t>Доходы от продажи материальных и нематериальных активов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latin typeface="Times New Roman"/>
                        </a:rPr>
                        <a:t>29,6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868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latin typeface="Times New Roman"/>
                        </a:rPr>
                        <a:t>Штрафы, санкции, возмещение ущерба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latin typeface="Times New Roman"/>
                        </a:rPr>
                        <a:t>3,9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109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latin typeface="Times New Roman"/>
                        </a:rPr>
                        <a:t>Прочие неналоговые доходы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latin typeface="Times New Roman"/>
                        </a:rPr>
                        <a:t>1,0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109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 smtClean="0">
                          <a:latin typeface="Times New Roman"/>
                        </a:rPr>
                        <a:t>БЕЗВОЗМЕЗДНЫЕ </a:t>
                      </a:r>
                      <a:r>
                        <a:rPr lang="ru-RU" sz="1400" b="1" i="0" u="none" strike="noStrike" dirty="0">
                          <a:latin typeface="Times New Roman"/>
                        </a:rPr>
                        <a:t>ПОСТУПЛЕНИЯ </a:t>
                      </a: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 smtClean="0">
                          <a:latin typeface="Times New Roman"/>
                        </a:rPr>
                        <a:t>1 200,7</a:t>
                      </a:r>
                      <a:endParaRPr lang="ru-RU" sz="18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" name="Рисунок 3" descr="gerb"/>
          <p:cNvPicPr/>
          <p:nvPr/>
        </p:nvPicPr>
        <p:blipFill>
          <a:blip r:embed="rId2" cstate="print">
            <a:lum bright="35000"/>
          </a:blip>
          <a:srcRect/>
          <a:stretch>
            <a:fillRect/>
          </a:stretch>
        </p:blipFill>
        <p:spPr bwMode="auto">
          <a:xfrm>
            <a:off x="179512" y="188640"/>
            <a:ext cx="792575" cy="980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680120"/>
          </a:xfrm>
        </p:spPr>
        <p:txBody>
          <a:bodyPr>
            <a:noAutofit/>
          </a:bodyPr>
          <a:lstStyle/>
          <a:p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НАЛОГ НА ДОХОДЫ ФИЗИЧЕСКИХ ЛИЦ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7" y="1527174"/>
          <a:ext cx="8504239" cy="4674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4" descr="gerb"/>
          <p:cNvPicPr/>
          <p:nvPr/>
        </p:nvPicPr>
        <p:blipFill>
          <a:blip r:embed="rId3" cstate="print">
            <a:lum bright="35000"/>
          </a:blip>
          <a:srcRect/>
          <a:stretch>
            <a:fillRect/>
          </a:stretch>
        </p:blipFill>
        <p:spPr bwMode="auto">
          <a:xfrm>
            <a:off x="179512" y="188640"/>
            <a:ext cx="792575" cy="980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04664"/>
            <a:ext cx="8534400" cy="54006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ЗЕМЕЛЬНЫЙ НАЛОГ 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7" y="1527175"/>
          <a:ext cx="8504239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4" descr="gerb"/>
          <p:cNvPicPr/>
          <p:nvPr/>
        </p:nvPicPr>
        <p:blipFill>
          <a:blip r:embed="rId3" cstate="print">
            <a:lum bright="35000"/>
          </a:blip>
          <a:srcRect/>
          <a:stretch>
            <a:fillRect/>
          </a:stretch>
        </p:blipFill>
        <p:spPr bwMode="auto">
          <a:xfrm>
            <a:off x="179512" y="188640"/>
            <a:ext cx="792575" cy="980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321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ДОХОДЫ ОТ ИСПОЛЬЗОВАНИЯ ИМУЩЕСТВА, </a:t>
            </a:r>
            <a:b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НАХОДЯЩЕГОСЯ В ГОСУДАРСТВЕННОЙ </a:t>
            </a:r>
            <a:b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И МУНИЦИПАЛЬНОЙ СОБСТВЕННОСТИ</a:t>
            </a: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7" y="1527175"/>
          <a:ext cx="8504239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4" descr="gerb"/>
          <p:cNvPicPr/>
          <p:nvPr/>
        </p:nvPicPr>
        <p:blipFill>
          <a:blip r:embed="rId3" cstate="print">
            <a:lum bright="35000"/>
          </a:blip>
          <a:srcRect/>
          <a:stretch>
            <a:fillRect/>
          </a:stretch>
        </p:blipFill>
        <p:spPr bwMode="auto">
          <a:xfrm>
            <a:off x="179512" y="188640"/>
            <a:ext cx="792575" cy="980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6014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СТРУКТУРА ПОСТУПЛЕНИЙ</a:t>
            </a:r>
            <a:b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 ИЗ ОБЛАСТНОГО БЮДЖЕТА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301625" y="1527174"/>
          <a:ext cx="8504238" cy="48901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 descr="gerb"/>
          <p:cNvPicPr/>
          <p:nvPr/>
        </p:nvPicPr>
        <p:blipFill>
          <a:blip r:embed="rId3" cstate="print">
            <a:lum bright="35000"/>
          </a:blip>
          <a:srcRect/>
          <a:stretch>
            <a:fillRect/>
          </a:stretch>
        </p:blipFill>
        <p:spPr bwMode="auto">
          <a:xfrm>
            <a:off x="179512" y="188640"/>
            <a:ext cx="792575" cy="980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46856" y="274638"/>
            <a:ext cx="8229600" cy="85010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РАСХОДЫ БЮДЖЕТА АСБЕСТОВСКОГО ГОРОДСКОГО ОКРУГА НА 2018 ГОД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39552" y="1340768"/>
            <a:ext cx="7488832" cy="540060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Объем расходной части 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Содержимое 6"/>
          <p:cNvGraphicFramePr>
            <a:graphicFrameLocks noGrp="1"/>
          </p:cNvGraphicFramePr>
          <p:nvPr>
            <p:ph sz="quarter" idx="2"/>
          </p:nvPr>
        </p:nvGraphicFramePr>
        <p:xfrm>
          <a:off x="395536" y="1628800"/>
          <a:ext cx="813690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Рисунок 7" descr="gerb"/>
          <p:cNvPicPr/>
          <p:nvPr/>
        </p:nvPicPr>
        <p:blipFill>
          <a:blip r:embed="rId3" cstate="print">
            <a:lum bright="35000"/>
          </a:blip>
          <a:srcRect/>
          <a:stretch>
            <a:fillRect/>
          </a:stretch>
        </p:blipFill>
        <p:spPr bwMode="auto">
          <a:xfrm>
            <a:off x="179512" y="188640"/>
            <a:ext cx="792575" cy="980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46856" y="274638"/>
            <a:ext cx="8229600" cy="85010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РАСХОДЫ БЮДЖЕТА</a:t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АСБЕСТОВСКОГО ГОРОДСКОГО ОКРУГА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827584" y="1484784"/>
            <a:ext cx="7992887" cy="432048"/>
          </a:xfrm>
        </p:spPr>
        <p:txBody>
          <a:bodyPr>
            <a:noAutofit/>
          </a:bodyPr>
          <a:lstStyle/>
          <a:p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Структура расходов в 2018 году (млн.руб.)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Содержимое 6"/>
          <p:cNvGraphicFramePr>
            <a:graphicFrameLocks noGrp="1"/>
          </p:cNvGraphicFramePr>
          <p:nvPr>
            <p:ph sz="quarter" idx="4"/>
          </p:nvPr>
        </p:nvGraphicFramePr>
        <p:xfrm>
          <a:off x="395536" y="1556792"/>
          <a:ext cx="7920880" cy="4923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Рисунок 7" descr="gerb"/>
          <p:cNvPicPr/>
          <p:nvPr/>
        </p:nvPicPr>
        <p:blipFill>
          <a:blip r:embed="rId3" cstate="print">
            <a:lum bright="35000"/>
          </a:blip>
          <a:srcRect/>
          <a:stretch>
            <a:fillRect/>
          </a:stretch>
        </p:blipFill>
        <p:spPr bwMode="auto">
          <a:xfrm>
            <a:off x="179512" y="188640"/>
            <a:ext cx="792575" cy="980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БЮДЖЕТА в 2018 году</a:t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главным распорядителям (в млн. руб.)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 descr="gerb"/>
          <p:cNvPicPr/>
          <p:nvPr/>
        </p:nvPicPr>
        <p:blipFill>
          <a:blip r:embed="rId3" cstate="print">
            <a:lum bright="35000"/>
          </a:blip>
          <a:srcRect/>
          <a:stretch>
            <a:fillRect/>
          </a:stretch>
        </p:blipFill>
        <p:spPr bwMode="auto">
          <a:xfrm>
            <a:off x="179512" y="188640"/>
            <a:ext cx="792575" cy="980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БЮДЖЕТА на </a:t>
            </a:r>
            <a:r>
              <a:rPr lang="ru-RU" sz="27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2018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год</a:t>
            </a:r>
            <a:b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 ФУНКЦИОНАЛЬНЫМ НАПРАВЛЕНИЯМ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301624" y="1527175"/>
          <a:ext cx="8662864" cy="4940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18748"/>
                <a:gridCol w="1044116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млн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. руб.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ОБЩЕГОСУДАРСТВЕННЫЕ ВОПРОСЫ (раздел 0100)</a:t>
                      </a:r>
                      <a:endParaRPr lang="ru-RU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94,0</a:t>
                      </a:r>
                      <a:endParaRPr lang="ru-RU" sz="18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НАЦИОНАЛЬНАЯ БЕЗОПАСНОСТЬ И ПРАВООХРАНИТЕЛЬНАЯ ДЕЯТЕЛЬНОСТЬ (раздел 0300)</a:t>
                      </a:r>
                      <a:endParaRPr lang="ru-RU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19,7</a:t>
                      </a:r>
                      <a:endParaRPr lang="ru-RU" sz="18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НАЦИОНАЛЬНАЯ ЭКОНОМИКА (раздел 0400)</a:t>
                      </a:r>
                      <a:endParaRPr lang="ru-RU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144,1</a:t>
                      </a:r>
                      <a:endParaRPr lang="ru-RU" sz="18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ЖИЛИЩНО-КОММУНАЛЬНОЕ ХОЗЯЙСТВО (раздел 0500)</a:t>
                      </a:r>
                      <a:endParaRPr lang="ru-RU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165,6</a:t>
                      </a:r>
                      <a:endParaRPr lang="ru-RU" sz="18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ОХРАНА ОКРУЖАЮЩЕЙ СРЕДЫ (раздел 0600)</a:t>
                      </a:r>
                      <a:endParaRPr lang="ru-RU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1,0</a:t>
                      </a:r>
                      <a:endParaRPr lang="ru-RU" sz="18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ОБРАЗОВАНИЕ (раздел 0700)</a:t>
                      </a:r>
                      <a:endParaRPr lang="ru-RU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r>
                        <a:rPr lang="ru-RU" sz="1800" b="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133,3</a:t>
                      </a:r>
                      <a:endParaRPr lang="ru-RU" sz="18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КУЛЬТУРА, КИНЕМАТОГРАФИЯ (раздел 0800)</a:t>
                      </a:r>
                      <a:endParaRPr lang="ru-RU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103,1</a:t>
                      </a:r>
                      <a:endParaRPr lang="ru-RU" sz="18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СОЦИАЛЬНАЯ ПОЛИТИКА (раздел 1000)</a:t>
                      </a:r>
                      <a:endParaRPr lang="ru-RU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173,7</a:t>
                      </a:r>
                      <a:endParaRPr lang="ru-RU" sz="18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ФИЗИЧЕСКАЯ КУЛЬТУРА И СПОРТ (раздел 1100)</a:t>
                      </a:r>
                      <a:endParaRPr lang="ru-RU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39,1</a:t>
                      </a:r>
                      <a:endParaRPr lang="ru-RU" sz="18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СРЕДСТВА МАССОВОЙ ИНФОРМАЦИИ (раздел 1200)</a:t>
                      </a:r>
                      <a:endParaRPr lang="ru-RU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2,0</a:t>
                      </a:r>
                      <a:endParaRPr lang="ru-RU" sz="18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ОБСЛУЖИВАНИЕ ГОСУДАРСТВЕННОГО И МУНИЦИПАЛЬНОГО ДОЛГА (раздел 1300)</a:t>
                      </a:r>
                      <a:endParaRPr lang="ru-RU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0,4</a:t>
                      </a:r>
                      <a:endParaRPr lang="ru-RU" sz="18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ИТОГО РАСХОДОВ: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1 876,0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4" name="Рисунок 3" descr="gerb"/>
          <p:cNvPicPr/>
          <p:nvPr/>
        </p:nvPicPr>
        <p:blipFill>
          <a:blip r:embed="rId2" cstate="print">
            <a:lum bright="35000"/>
          </a:blip>
          <a:srcRect/>
          <a:stretch>
            <a:fillRect/>
          </a:stretch>
        </p:blipFill>
        <p:spPr bwMode="auto">
          <a:xfrm>
            <a:off x="179512" y="188640"/>
            <a:ext cx="792575" cy="980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</a:t>
            </a:r>
            <a:r>
              <a:rPr lang="ru-RU" b="1" dirty="0" smtClean="0">
                <a:solidFill>
                  <a:schemeClr val="tx1"/>
                </a:solidFill>
              </a:rPr>
              <a:t>НОРМАТИВНО-ПРАВОВАЯ БАЗА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1800" dirty="0" smtClean="0"/>
              <a:t>●  </a:t>
            </a:r>
            <a:r>
              <a:rPr lang="ru-RU" sz="1900" dirty="0" smtClean="0"/>
              <a:t>Бюджетный кодекс Российской Федерации</a:t>
            </a:r>
          </a:p>
          <a:p>
            <a:pPr>
              <a:buNone/>
            </a:pPr>
            <a:r>
              <a:rPr lang="ru-RU" sz="1900" dirty="0" smtClean="0"/>
              <a:t>●  Федеральный закон от 06.10.2003 № 131-ФЗ «Об общих принципах организации местного самоуправления в Российской Федерации» </a:t>
            </a:r>
          </a:p>
          <a:p>
            <a:pPr>
              <a:buNone/>
            </a:pPr>
            <a:r>
              <a:rPr lang="ru-RU" sz="1900" dirty="0" smtClean="0"/>
              <a:t>●  Положение о бюджетном процессе в </a:t>
            </a:r>
            <a:r>
              <a:rPr lang="ru-RU" sz="1900" dirty="0" err="1" smtClean="0"/>
              <a:t>Асбестовском</a:t>
            </a:r>
            <a:r>
              <a:rPr lang="ru-RU" sz="1900" dirty="0" smtClean="0"/>
              <a:t> городском округе</a:t>
            </a:r>
          </a:p>
          <a:p>
            <a:pPr>
              <a:buNone/>
            </a:pPr>
            <a:r>
              <a:rPr lang="ru-RU" sz="1900" dirty="0" smtClean="0"/>
              <a:t>●  Указ Губернатора Свердловской области от 30.10.2017 № 544-УГ «Об утверждении основных направлений бюджетной и налоговой политики Свердловской области на 2018 год и плановый период 2019 и 2020 годов и долговой политики Свердловской области на 2018 год и плановый период 2019 и 2020 годов»</a:t>
            </a:r>
          </a:p>
          <a:p>
            <a:pPr>
              <a:buNone/>
            </a:pPr>
            <a:r>
              <a:rPr lang="ru-RU" sz="1900" dirty="0" smtClean="0"/>
              <a:t> ●  Постановление Правительства Свердловской области от 14.09.2017 № 664-ПП «Об утверждении методик, применяемых для расчета межбюджетных трансфертов из областного бюджета местным бюджетам, на 2018 год и плановый период 2019 и 2020 годов»</a:t>
            </a:r>
          </a:p>
          <a:p>
            <a:pPr>
              <a:buNone/>
            </a:pPr>
            <a:r>
              <a:rPr lang="ru-RU" sz="1900" dirty="0" smtClean="0"/>
              <a:t>●  Постановление администрации Асбестовского городского округа от 04.08.2017        № 460-ПА «Об утверждении Порядка и сроков составления проекта бюджета Асбестовского городского округа на 2018 год и плановый период 2019 и 2020 годов»</a:t>
            </a:r>
          </a:p>
          <a:p>
            <a:pPr>
              <a:buNone/>
            </a:pPr>
            <a:r>
              <a:rPr lang="ru-RU" sz="1900" dirty="0" smtClean="0"/>
              <a:t>●Прогноз социально-экономического развития Асбестовского городского округа на среднесрочную перспективу 2018-2020 годов, утвержденный постановлением администрации Асбестовского городского округа от 31.10.2017 № 662-ПА</a:t>
            </a:r>
          </a:p>
          <a:p>
            <a:pPr>
              <a:buNone/>
            </a:pPr>
            <a:endParaRPr lang="ru-RU" sz="1800" dirty="0"/>
          </a:p>
        </p:txBody>
      </p:sp>
      <p:pic>
        <p:nvPicPr>
          <p:cNvPr id="4" name="Рисунок 3" descr="gerb"/>
          <p:cNvPicPr/>
          <p:nvPr/>
        </p:nvPicPr>
        <p:blipFill>
          <a:blip r:embed="rId2" cstate="print">
            <a:lum bright="35000"/>
          </a:blip>
          <a:srcRect/>
          <a:stretch>
            <a:fillRect/>
          </a:stretch>
        </p:blipFill>
        <p:spPr bwMode="auto">
          <a:xfrm>
            <a:off x="179512" y="188640"/>
            <a:ext cx="792575" cy="980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Расходы на благоустройство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1"/>
          </p:nvPr>
        </p:nvGraphicFramePr>
        <p:xfrm>
          <a:off x="395536" y="980728"/>
          <a:ext cx="8504238" cy="561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 descr="gerb"/>
          <p:cNvPicPr/>
          <p:nvPr/>
        </p:nvPicPr>
        <p:blipFill>
          <a:blip r:embed="rId3" cstate="print">
            <a:lum bright="35000"/>
          </a:blip>
          <a:srcRect/>
          <a:stretch>
            <a:fillRect/>
          </a:stretch>
        </p:blipFill>
        <p:spPr bwMode="auto">
          <a:xfrm>
            <a:off x="179512" y="188640"/>
            <a:ext cx="792575" cy="980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2413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АСБЕСТОВСКОГО ГОРОДСКОГО</a:t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ОКРУГА НА РЕАЛИЗАЦИЮ МУНИЦИПАЛЬНЫХ ПРОГРАММ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179513" y="1292078"/>
          <a:ext cx="8712967" cy="54609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02283"/>
                <a:gridCol w="1005342"/>
                <a:gridCol w="1005342"/>
              </a:tblGrid>
              <a:tr h="7660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Наименование расходов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План на </a:t>
                      </a:r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2017 </a:t>
                      </a:r>
                      <a:r>
                        <a:rPr lang="ru-RU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год, в </a:t>
                      </a:r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млн.руб.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План на 2018 </a:t>
                      </a:r>
                      <a:r>
                        <a:rPr lang="ru-RU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год, в млн.руб.</a:t>
                      </a:r>
                    </a:p>
                  </a:txBody>
                  <a:tcPr marL="9525" marR="9525" marT="9525" marB="0" anchor="ctr"/>
                </a:tc>
              </a:tr>
              <a:tr h="5428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"Развитие системы образования в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Асбестовском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городском округе до 2020 года"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 smtClean="0">
                          <a:latin typeface="Times New Roman"/>
                        </a:rPr>
                        <a:t>963,4</a:t>
                      </a:r>
                      <a:endParaRPr lang="ru-RU" sz="2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 smtClean="0">
                          <a:latin typeface="Times New Roman"/>
                        </a:rPr>
                        <a:t>1 009,2</a:t>
                      </a:r>
                      <a:endParaRPr lang="ru-RU" sz="2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7660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"Развитие жилищно-коммунального хозяйства и повышение энергетической эффективности в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Асбестовском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городском округе до 2020 года"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 smtClean="0">
                          <a:latin typeface="Times New Roman"/>
                        </a:rPr>
                        <a:t>99,3</a:t>
                      </a:r>
                      <a:endParaRPr lang="ru-RU" sz="2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 smtClean="0">
                          <a:latin typeface="Times New Roman"/>
                        </a:rPr>
                        <a:t>102,3</a:t>
                      </a:r>
                      <a:endParaRPr lang="ru-RU" sz="2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7660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"Развитие транспорта, дорожного хозяйства, связи и информационных технологий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Асбестовского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городского округа до 2020 года"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 smtClean="0">
                          <a:latin typeface="Times New Roman"/>
                        </a:rPr>
                        <a:t>186,0</a:t>
                      </a:r>
                      <a:endParaRPr lang="ru-RU" sz="2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 smtClean="0">
                          <a:latin typeface="Times New Roman"/>
                        </a:rPr>
                        <a:t>135,6</a:t>
                      </a:r>
                      <a:endParaRPr lang="ru-RU" sz="2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7660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"Повышение эффективности управления муниципальной собственностью  Асбестовского городского округа до 2020 года"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 smtClean="0">
                          <a:latin typeface="Times New Roman"/>
                        </a:rPr>
                        <a:t>9,2</a:t>
                      </a:r>
                      <a:endParaRPr lang="ru-RU" sz="2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 smtClean="0">
                          <a:latin typeface="Times New Roman"/>
                        </a:rPr>
                        <a:t>7,8</a:t>
                      </a:r>
                      <a:endParaRPr lang="ru-RU" sz="2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139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"Развитие культуры в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Асбестовском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городском округе до 2020 года"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 smtClean="0">
                          <a:latin typeface="Times New Roman"/>
                        </a:rPr>
                        <a:t>150,4</a:t>
                      </a:r>
                      <a:endParaRPr lang="ru-RU" sz="2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 smtClean="0">
                          <a:latin typeface="Times New Roman"/>
                        </a:rPr>
                        <a:t>159,8</a:t>
                      </a:r>
                      <a:endParaRPr lang="ru-RU" sz="2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990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"Развитие физической культуры и спорта в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Асбестовском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городском округе до 2020 года"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 smtClean="0">
                          <a:latin typeface="Times New Roman"/>
                        </a:rPr>
                        <a:t>97,4</a:t>
                      </a:r>
                      <a:endParaRPr lang="ru-RU" sz="2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 smtClean="0">
                          <a:latin typeface="Times New Roman"/>
                        </a:rPr>
                        <a:t>100,6</a:t>
                      </a:r>
                      <a:endParaRPr lang="ru-RU" sz="2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819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"Реализация основных направлений государственной политики в строительном комплексе Асбестовского городского округа до 2020 года"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 smtClean="0">
                          <a:latin typeface="Times New Roman"/>
                        </a:rPr>
                        <a:t>22,1</a:t>
                      </a:r>
                      <a:endParaRPr lang="ru-RU" sz="2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 smtClean="0">
                          <a:latin typeface="Times New Roman"/>
                        </a:rPr>
                        <a:t>15,1</a:t>
                      </a:r>
                      <a:endParaRPr lang="ru-RU" sz="2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4" name="Рисунок 3" descr="gerb"/>
          <p:cNvPicPr/>
          <p:nvPr/>
        </p:nvPicPr>
        <p:blipFill>
          <a:blip r:embed="rId2" cstate="print">
            <a:lum bright="35000"/>
          </a:blip>
          <a:srcRect/>
          <a:stretch>
            <a:fillRect/>
          </a:stretch>
        </p:blipFill>
        <p:spPr bwMode="auto">
          <a:xfrm>
            <a:off x="179512" y="188640"/>
            <a:ext cx="792575" cy="980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2413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АСБЕСТОВСКОГО ГОРОДСКОГО</a:t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ОКРУГА НА РЕАЛИЗАЦИЮ МУНИЦИПАЛЬНЫХ ПРОГРАММ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179512" y="1268760"/>
          <a:ext cx="8784975" cy="5119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68752"/>
                <a:gridCol w="1044116"/>
                <a:gridCol w="972107"/>
              </a:tblGrid>
              <a:tr h="5390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Наименование расходов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План на </a:t>
                      </a:r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2017 </a:t>
                      </a:r>
                      <a:r>
                        <a:rPr lang="ru-RU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год, в </a:t>
                      </a:r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млн.руб.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План на 2018 </a:t>
                      </a:r>
                      <a:r>
                        <a:rPr lang="ru-RU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год, в млн.руб.</a:t>
                      </a:r>
                    </a:p>
                  </a:txBody>
                  <a:tcPr marL="9525" marR="9525" marT="9525" marB="0" anchor="ctr"/>
                </a:tc>
              </a:tr>
              <a:tr h="6728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"Обеспечение общественной безопасности на территории Асбестовского городского округа до 2020 года"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 smtClean="0">
                          <a:latin typeface="Times New Roman"/>
                        </a:rPr>
                        <a:t>20,4</a:t>
                      </a:r>
                      <a:endParaRPr lang="ru-RU" sz="2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 smtClean="0">
                          <a:latin typeface="Times New Roman"/>
                        </a:rPr>
                        <a:t>20,0</a:t>
                      </a:r>
                      <a:endParaRPr lang="ru-RU" sz="2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0359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"Обеспечение деятельности по комплектованию, учету, хранению и использованию архивных документов, находящихся в государственной и муниципальной собственности Асбестовского городского округа до 2020 года"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 smtClean="0">
                          <a:latin typeface="Times New Roman"/>
                        </a:rPr>
                        <a:t>2,5</a:t>
                      </a:r>
                      <a:endParaRPr lang="ru-RU" sz="2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 smtClean="0">
                          <a:latin typeface="Times New Roman"/>
                        </a:rPr>
                        <a:t>3,0</a:t>
                      </a:r>
                      <a:endParaRPr lang="ru-RU" sz="2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6682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"Социальная поддержка и социальное обслуживание населения Асбестовского городского округа до 2020 года"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 smtClean="0">
                          <a:latin typeface="Times New Roman"/>
                        </a:rPr>
                        <a:t>1,9</a:t>
                      </a:r>
                      <a:endParaRPr lang="ru-RU" sz="2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 smtClean="0">
                          <a:latin typeface="Times New Roman"/>
                        </a:rPr>
                        <a:t>1,3</a:t>
                      </a:r>
                      <a:endParaRPr lang="ru-RU" sz="2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6059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"Совершенствование социально-экономической политики на территории Асбестовского городского округа" до 2020 года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 smtClean="0">
                          <a:latin typeface="Times New Roman"/>
                        </a:rPr>
                        <a:t>4,0</a:t>
                      </a:r>
                      <a:endParaRPr lang="ru-RU" sz="2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 smtClean="0">
                          <a:latin typeface="Times New Roman"/>
                        </a:rPr>
                        <a:t>1,6</a:t>
                      </a:r>
                      <a:endParaRPr lang="ru-RU" sz="2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6059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"Управление муниципальными финансами Асбестовского городского округа до 2020 года"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 smtClean="0">
                          <a:latin typeface="Times New Roman"/>
                        </a:rPr>
                        <a:t>11,1</a:t>
                      </a:r>
                      <a:endParaRPr lang="ru-RU" sz="2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 smtClean="0">
                          <a:latin typeface="Times New Roman"/>
                        </a:rPr>
                        <a:t>12,3</a:t>
                      </a:r>
                      <a:endParaRPr lang="ru-RU" sz="2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92339">
                <a:tc>
                  <a:txBody>
                    <a:bodyPr/>
                    <a:lstStyle/>
                    <a:p>
                      <a:pPr algn="l" fontAlgn="ctr">
                        <a:buFont typeface="Arial" pitchFamily="34" charset="0"/>
                        <a:buNone/>
                      </a:pPr>
                      <a:r>
                        <a:rPr kumimoji="0" lang="ru-RU" sz="1600" b="0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Муниципальная программа "Формирование комфортной городской среды Асбестовского городского округа до 2020 года"</a:t>
                      </a:r>
                      <a:endParaRPr kumimoji="0" lang="ru-RU" sz="16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2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 smtClean="0">
                          <a:latin typeface="Times New Roman"/>
                        </a:rPr>
                        <a:t>56,8</a:t>
                      </a:r>
                      <a:endParaRPr lang="ru-RU" sz="2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841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 dirty="0" smtClean="0">
                          <a:latin typeface="Times New Roman"/>
                        </a:rPr>
                        <a:t>1 567,7</a:t>
                      </a:r>
                      <a:endParaRPr lang="ru-RU" sz="2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 dirty="0" smtClean="0">
                          <a:latin typeface="Times New Roman"/>
                        </a:rPr>
                        <a:t>1 625,4</a:t>
                      </a:r>
                      <a:endParaRPr lang="ru-RU" sz="2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4" name="Рисунок 3" descr="gerb"/>
          <p:cNvPicPr/>
          <p:nvPr/>
        </p:nvPicPr>
        <p:blipFill>
          <a:blip r:embed="rId2" cstate="print">
            <a:lum bright="35000"/>
          </a:blip>
          <a:srcRect/>
          <a:stretch>
            <a:fillRect/>
          </a:stretch>
        </p:blipFill>
        <p:spPr bwMode="auto">
          <a:xfrm>
            <a:off x="179512" y="188640"/>
            <a:ext cx="792575" cy="980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 descr="http://svadbaura.ru/images1/57642c8041dd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 descr="http://svadbaura.ru/images1/57642c8041dd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4" name="AutoShape 6" descr="http://svadbaura.ru/images1/57642c8041dd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971600" y="260648"/>
            <a:ext cx="7920880" cy="1008112"/>
          </a:xfrm>
        </p:spPr>
        <p:txBody>
          <a:bodyPr lIns="91408" tIns="45704" rIns="91408" bIns="45704" rtlCol="0">
            <a:noAutofit/>
          </a:bodyPr>
          <a:lstStyle/>
          <a:p>
            <a:pPr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</a:t>
            </a:r>
            <a:b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«РАЗВИТИЕ СИСТЕМЫ ОБРАЗОВАНИЯ В АСБЕСТОВСКОМ ГОРОДСКОМ ОКРУГЕ ДО 2020 ГОДА»</a:t>
            </a:r>
          </a:p>
        </p:txBody>
      </p:sp>
      <p:pic>
        <p:nvPicPr>
          <p:cNvPr id="26" name="Рисунок 25" descr="gerb"/>
          <p:cNvPicPr/>
          <p:nvPr/>
        </p:nvPicPr>
        <p:blipFill>
          <a:blip r:embed="rId2" cstate="print">
            <a:lum bright="35000"/>
          </a:blip>
          <a:srcRect/>
          <a:stretch>
            <a:fillRect/>
          </a:stretch>
        </p:blipFill>
        <p:spPr bwMode="auto">
          <a:xfrm>
            <a:off x="179512" y="188640"/>
            <a:ext cx="792575" cy="980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Содержимое 12"/>
          <p:cNvGraphicFramePr>
            <a:graphicFrameLocks/>
          </p:cNvGraphicFramePr>
          <p:nvPr/>
        </p:nvGraphicFramePr>
        <p:xfrm>
          <a:off x="251520" y="1340768"/>
          <a:ext cx="8676456" cy="5162757"/>
        </p:xfrm>
        <a:graphic>
          <a:graphicData uri="http://schemas.openxmlformats.org/drawingml/2006/table">
            <a:tbl>
              <a:tblPr/>
              <a:tblGrid>
                <a:gridCol w="540060"/>
                <a:gridCol w="4909865"/>
                <a:gridCol w="1666284"/>
                <a:gridCol w="1560247"/>
              </a:tblGrid>
              <a:tr h="900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Номер строки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программы  (подпрограммы)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 финансирования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2017 году,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тыс. рублей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 финансирования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2018 году,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тыс. рублей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924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«Развитие системы образования в Асбестовском городском округе до 2020 года»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963 399,1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1 009 179,9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</a:tr>
              <a:tr h="4181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Подпрограмма «Развитие системы дошкольного образования в Асбестовском городском округе»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368 600,2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388 648,4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</a:tr>
              <a:tr h="4181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Подпрограмма «Развитие системы общего образования в Асбестовском городском округе»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435 474,7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451 290,5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</a:tr>
              <a:tr h="5924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Подпрограмма «Развитие системы дополнительного образования, отдыха и оздоровления детей в Асбестовском городском округе»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70 549,3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74 711,4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</a:tr>
              <a:tr h="4181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Подпрограмма «Патриотическое воспитание граждан в Асбестовском городском округе»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367,7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182,2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</a:tr>
              <a:tr h="5924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Подпрограмма  «Укрепление материально-технической базы образовательных организаций Асбестовского городского округа»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42 241,0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39 816,0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</a:tr>
              <a:tr h="5925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Подпрограмма «Обеспечение реализации муниципальной программы "Развитие системы образования в Асбестовском городском округе до 2020 года»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46 166,2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53 469,4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</a:tr>
              <a:tr h="5925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Подпрограмма «Реализация комплексной программы «Уральская инженерная школа»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1 062,0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</a:tr>
            </a:tbl>
          </a:graphicData>
        </a:graphic>
      </p:graphicFrame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 descr="http://svadbaura.ru/images1/57642c8041dd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 descr="http://svadbaura.ru/images1/57642c8041dd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4" name="AutoShape 6" descr="http://svadbaura.ru/images1/57642c8041dd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755576" y="260648"/>
            <a:ext cx="8388424" cy="900000"/>
          </a:xfrm>
        </p:spPr>
        <p:txBody>
          <a:bodyPr lIns="91408" tIns="45704" rIns="91408" bIns="45704" rtlCol="0">
            <a:noAutofit/>
          </a:bodyPr>
          <a:lstStyle/>
          <a:p>
            <a:pPr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«РАЗВИТИЕ ЖИЛИЩНО-КОММУНАЛЬНОГО ХОЗЯЙСТВА И ПОВЫШЕНИЕ ЭНЕРГЕТИЧЕСКОЙ ЭФФЕКТИВНОСТИ В АСБЕСТОВСКОМ ГОРОДСКОМ ОКРУГЕ ДО 2020 ГОДА»</a:t>
            </a:r>
          </a:p>
        </p:txBody>
      </p:sp>
      <p:pic>
        <p:nvPicPr>
          <p:cNvPr id="26" name="Рисунок 25" descr="gerb"/>
          <p:cNvPicPr/>
          <p:nvPr/>
        </p:nvPicPr>
        <p:blipFill>
          <a:blip r:embed="rId2" cstate="print">
            <a:lum bright="35000"/>
          </a:blip>
          <a:srcRect/>
          <a:stretch>
            <a:fillRect/>
          </a:stretch>
        </p:blipFill>
        <p:spPr bwMode="auto">
          <a:xfrm>
            <a:off x="179512" y="188640"/>
            <a:ext cx="792575" cy="980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Содержимое 12"/>
          <p:cNvGraphicFramePr>
            <a:graphicFrameLocks/>
          </p:cNvGraphicFramePr>
          <p:nvPr/>
        </p:nvGraphicFramePr>
        <p:xfrm>
          <a:off x="179512" y="1196753"/>
          <a:ext cx="8784975" cy="5612599"/>
        </p:xfrm>
        <a:graphic>
          <a:graphicData uri="http://schemas.openxmlformats.org/drawingml/2006/table">
            <a:tbl>
              <a:tblPr/>
              <a:tblGrid>
                <a:gridCol w="540060"/>
                <a:gridCol w="5472608"/>
                <a:gridCol w="1368152"/>
                <a:gridCol w="1404155"/>
              </a:tblGrid>
              <a:tr h="82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Номер строки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программы  (подпрограммы)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 финансирования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2017 году,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тыс. рублей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 финансирования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2018 году,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тыс. рублей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04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«Развитие жилищно-коммунального хозяйства и повышение энергетической эффективности в Асбестовском городском округе до 2020 года»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99 252,3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102 340,6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</a:tr>
              <a:tr h="4121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Подпрограмма «Повышение качества условий проживания населения Асбестовского городского округа»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24 815,7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15 461,5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</a:tr>
              <a:tr h="6182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Подпрограмма «Развитие и модернизация систем теплоснабжения, водоснабжения, водоотведения и объектов размещения отходов в Асбестовском городском округе»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3 498,3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32 923,3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</a:tr>
              <a:tr h="2469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Подпрограмма «Благоустройство территории Асбестовского городского округа»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35 398,0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21 538,0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</a:tr>
              <a:tr h="4006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Подпрограмма «Энергосбережение и повышение энергетической эффективности Асбестовского городского округа»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9 677,0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</a:tr>
              <a:tr h="4006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B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Подпрограмма «Обеспечение жильем молодых семей на территории Асбестовского городского округа»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B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787,8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BC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734,4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BC7"/>
                    </a:solidFill>
                  </a:tcPr>
                </a:tc>
              </a:tr>
              <a:tr h="8843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Подпрограмма «Обеспечение реализации муниципальной программы Асбестовского городского округа «Развитие жилищно-коммунального хозяйства и повышение энергетической эффективности в Асбестовском городском округе до 2020 года»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22 989,3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9E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21 761,6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9ED"/>
                    </a:solidFill>
                  </a:tcPr>
                </a:tc>
              </a:tr>
              <a:tr h="4168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B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Предоставление региональной поддержки молодым семьям на улучшение жилищных условий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B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425,3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BC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244,8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BC7"/>
                    </a:solidFill>
                  </a:tcPr>
                </a:tc>
              </a:tr>
              <a:tr h="5535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Подпрограмма «Формирование современной городской среды на территории Асбестовского городского округа»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11 337,9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</a:tr>
            </a:tbl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 descr="http://svadbaura.ru/images1/57642c8041dd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 descr="http://svadbaura.ru/images1/57642c8041dd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4" name="AutoShape 6" descr="http://svadbaura.ru/images1/57642c8041dd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935596" y="188640"/>
            <a:ext cx="8028892" cy="1188132"/>
          </a:xfrm>
        </p:spPr>
        <p:txBody>
          <a:bodyPr lIns="91408" tIns="45704" rIns="91408" bIns="45704" rtlCol="0">
            <a:noAutofit/>
          </a:bodyPr>
          <a:lstStyle/>
          <a:p>
            <a:pPr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«РАЗВИТИЕ ТРАНСПОРТА, ДОРОЖНОГО ХОЗЯЙСТВА, СВЯЗИ И ИНФОРМАЦИОННЫХ ТЕХНОЛОГИЙ АСБЕСТОВСКОГО ГОРОДСКОГО ОКРУГА ДО 2020 ГОДА»</a:t>
            </a:r>
            <a:endPara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" name="Рисунок 25" descr="gerb"/>
          <p:cNvPicPr/>
          <p:nvPr/>
        </p:nvPicPr>
        <p:blipFill>
          <a:blip r:embed="rId2" cstate="print">
            <a:lum bright="35000"/>
          </a:blip>
          <a:srcRect/>
          <a:stretch>
            <a:fillRect/>
          </a:stretch>
        </p:blipFill>
        <p:spPr bwMode="auto">
          <a:xfrm>
            <a:off x="179512" y="188640"/>
            <a:ext cx="792575" cy="980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Содержимое 12"/>
          <p:cNvGraphicFramePr>
            <a:graphicFrameLocks/>
          </p:cNvGraphicFramePr>
          <p:nvPr/>
        </p:nvGraphicFramePr>
        <p:xfrm>
          <a:off x="179512" y="1446615"/>
          <a:ext cx="8784975" cy="4026400"/>
        </p:xfrm>
        <a:graphic>
          <a:graphicData uri="http://schemas.openxmlformats.org/drawingml/2006/table">
            <a:tbl>
              <a:tblPr/>
              <a:tblGrid>
                <a:gridCol w="756084"/>
                <a:gridCol w="4536504"/>
                <a:gridCol w="1836204"/>
                <a:gridCol w="1656183"/>
              </a:tblGrid>
              <a:tr h="10102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Номер строки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программы  (подпрограммы)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 финансирования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2017 году,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тыс. рублей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 финансирования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2018 году,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тыс. рублей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"Развитие транспорта, дорожного хозяйства, связи и информационных технологий Асбестовского городского округа до 2020 года"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186 003,9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135 620,7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Подпрограмма "Развитие транспортного комплекса Асбестовского городского округа на 2014-2020 годы"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161 907,5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130 781,2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Подпрограмма "Повышение безопасности дорожного движения на территории Асбестовского городского округа на 2014-2020 годы"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19 096,4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3 241,5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Подпрограмма "Развитие муниципального средства массовой информации - газета "Асбестовский рабочий" в Асбестовском городском округе до 2020 года"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5 000,0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1 598,0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</a:tr>
            </a:tbl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 descr="http://svadbaura.ru/images1/57642c8041dd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 descr="http://svadbaura.ru/images1/57642c8041dd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4" name="AutoShape 6" descr="http://svadbaura.ru/images1/57642c8041dd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3608" y="188640"/>
            <a:ext cx="7920880" cy="1440000"/>
          </a:xfrm>
        </p:spPr>
        <p:txBody>
          <a:bodyPr lIns="91408" tIns="45704" rIns="91408" bIns="45704" rtlCol="0">
            <a:noAutofit/>
          </a:bodyPr>
          <a:lstStyle/>
          <a:p>
            <a:pPr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МУНИЦИПАЛЬНАЯ ПРОГРАММА «ПОВЫШЕНИЕ ЭФФЕКТИВНОСТИ УПРАВЛЕНИЯ МУНИЦИПАЛЬНОЙ СОБСТВЕННОСТЬЮ  АСБЕСТОВСКОГО ГОРОДСКОГО ОКРУГА ДО 2020 ГОДА»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" name="Рисунок 25" descr="gerb"/>
          <p:cNvPicPr/>
          <p:nvPr/>
        </p:nvPicPr>
        <p:blipFill>
          <a:blip r:embed="rId2" cstate="print">
            <a:lum bright="35000"/>
          </a:blip>
          <a:srcRect/>
          <a:stretch>
            <a:fillRect/>
          </a:stretch>
        </p:blipFill>
        <p:spPr bwMode="auto">
          <a:xfrm>
            <a:off x="179512" y="188640"/>
            <a:ext cx="792575" cy="980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Содержимое 12"/>
          <p:cNvGraphicFramePr>
            <a:graphicFrameLocks/>
          </p:cNvGraphicFramePr>
          <p:nvPr/>
        </p:nvGraphicFramePr>
        <p:xfrm>
          <a:off x="179512" y="1340768"/>
          <a:ext cx="8784975" cy="4544355"/>
        </p:xfrm>
        <a:graphic>
          <a:graphicData uri="http://schemas.openxmlformats.org/drawingml/2006/table">
            <a:tbl>
              <a:tblPr/>
              <a:tblGrid>
                <a:gridCol w="684076"/>
                <a:gridCol w="4500500"/>
                <a:gridCol w="1872208"/>
                <a:gridCol w="1728191"/>
              </a:tblGrid>
              <a:tr h="11161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Номер строки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программы  (подпрограммы)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 финансирования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2017 году,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тыс. рублей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 финансирования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2018 году,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тыс. рублей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051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«Повышение эффективности управления муниципальной собственностью  Асбестовского городского округа до 2020 года»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9 231,1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7 </a:t>
                      </a: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845,9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</a:tr>
              <a:tr h="10051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Подпрограмма «Повышение эффективности управления муниципальной собственности Асбестовского городского округа»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2 822,3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700,7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</a:tr>
              <a:tr h="14179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Подпрограмма «Обеспечение реализации муниципальной программы Асбестовского городского округа "Повышение эффективности управления муниципальной собственностью  Асбестовского городского округа до 2020 года»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6 408,8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7 145,2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</a:tr>
            </a:tbl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 descr="http://svadbaura.ru/images1/57642c8041dd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 descr="http://svadbaura.ru/images1/57642c8041dd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4" name="AutoShape 6" descr="http://svadbaura.ru/images1/57642c8041dd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6" name="Рисунок 25" descr="gerb"/>
          <p:cNvPicPr/>
          <p:nvPr/>
        </p:nvPicPr>
        <p:blipFill>
          <a:blip r:embed="rId2" cstate="print">
            <a:lum bright="35000"/>
          </a:blip>
          <a:srcRect/>
          <a:stretch>
            <a:fillRect/>
          </a:stretch>
        </p:blipFill>
        <p:spPr bwMode="auto">
          <a:xfrm>
            <a:off x="179512" y="188640"/>
            <a:ext cx="792575" cy="980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07604" y="440668"/>
            <a:ext cx="7920880" cy="936104"/>
          </a:xfrm>
        </p:spPr>
        <p:txBody>
          <a:bodyPr lIns="91408" tIns="45704" rIns="91408" bIns="45704" rtlCol="0">
            <a:noAutofit/>
          </a:bodyPr>
          <a:lstStyle/>
          <a:p>
            <a:pPr>
              <a:defRPr/>
            </a:pP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«РАЗВИТИЕ КУЛЬТУРЫ </a:t>
            </a:r>
            <a:b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АСБЕСТОВСКОМ ГОРОДСКОМ ОКРУГЕ ДО 2020 ГОДА»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одержимое 12"/>
          <p:cNvGraphicFramePr>
            <a:graphicFrameLocks/>
          </p:cNvGraphicFramePr>
          <p:nvPr/>
        </p:nvGraphicFramePr>
        <p:xfrm>
          <a:off x="251520" y="1556792"/>
          <a:ext cx="8640960" cy="4180703"/>
        </p:xfrm>
        <a:graphic>
          <a:graphicData uri="http://schemas.openxmlformats.org/drawingml/2006/table">
            <a:tbl>
              <a:tblPr/>
              <a:tblGrid>
                <a:gridCol w="675520"/>
                <a:gridCol w="4761084"/>
                <a:gridCol w="1584176"/>
                <a:gridCol w="1620180"/>
              </a:tblGrid>
              <a:tr h="14040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Номер строки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программы  (подпрограммы)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 финансирования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2017 году,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тыс. рублей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 финансирования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2018 году,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тыс. рублей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487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«Развитие культуры в Асбестовском городском округе до 2020 года»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150 382,8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159 840,9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</a:tr>
              <a:tr h="10116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Подпрограмма «Развитие культуры в Асбестовском городском округе до 2020 года»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150 382,8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159 840,9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</a:tr>
              <a:tr h="6163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</a:tr>
            </a:tbl>
          </a:graphicData>
        </a:graphic>
      </p:graphicFrame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 descr="http://svadbaura.ru/images1/57642c8041dd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 descr="http://svadbaura.ru/images1/57642c8041dd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4" name="AutoShape 6" descr="http://svadbaura.ru/images1/57642c8041dd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3608" y="188640"/>
            <a:ext cx="7920880" cy="936104"/>
          </a:xfrm>
        </p:spPr>
        <p:txBody>
          <a:bodyPr lIns="91408" tIns="45704" rIns="91408" bIns="45704" rtlCol="0">
            <a:noAutofit/>
          </a:bodyPr>
          <a:lstStyle/>
          <a:p>
            <a:pPr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«РАЗВИТИЕ ФИЗИЧЕСКОЙ КУЛЬТУРЫ И СПОРТА В АСБЕСТОВСКОМ ГОРОДСКОМ ОКРУГЕ ДО 2020 ГОДА»</a:t>
            </a:r>
          </a:p>
        </p:txBody>
      </p:sp>
      <p:pic>
        <p:nvPicPr>
          <p:cNvPr id="26" name="Рисунок 25" descr="gerb"/>
          <p:cNvPicPr/>
          <p:nvPr/>
        </p:nvPicPr>
        <p:blipFill>
          <a:blip r:embed="rId2" cstate="print">
            <a:lum bright="35000"/>
          </a:blip>
          <a:srcRect/>
          <a:stretch>
            <a:fillRect/>
          </a:stretch>
        </p:blipFill>
        <p:spPr bwMode="auto">
          <a:xfrm>
            <a:off x="179512" y="188640"/>
            <a:ext cx="792575" cy="980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Содержимое 12"/>
          <p:cNvGraphicFramePr>
            <a:graphicFrameLocks/>
          </p:cNvGraphicFramePr>
          <p:nvPr/>
        </p:nvGraphicFramePr>
        <p:xfrm>
          <a:off x="179512" y="1285875"/>
          <a:ext cx="8784976" cy="4470902"/>
        </p:xfrm>
        <a:graphic>
          <a:graphicData uri="http://schemas.openxmlformats.org/drawingml/2006/table">
            <a:tbl>
              <a:tblPr/>
              <a:tblGrid>
                <a:gridCol w="686779"/>
                <a:gridCol w="4380107"/>
                <a:gridCol w="1855197"/>
                <a:gridCol w="1862893"/>
              </a:tblGrid>
              <a:tr h="14796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Номер строки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программы  (подпрограммы)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 финансирования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2017 году,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тыс. рублей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 финансирования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2018 году,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тыс. рублей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2107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«Развитие физической культуры и спорта в Асбестовском городском округе до 2020 года»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97 381,6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100 553,1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</a:tr>
              <a:tr h="9792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Подпрограмма «Развитие физической культуры и спорта в Асбестовском городском округе до 2020 года»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77 824,7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82 409,7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</a:tr>
              <a:tr h="8012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Подпрограмма «Молодежь в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Асбестовском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городском округе»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19 556,9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18 143,4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</a:tr>
            </a:tbl>
          </a:graphicData>
        </a:graphic>
      </p:graphicFrame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 descr="http://svadbaura.ru/images1/57642c8041dd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 descr="http://svadbaura.ru/images1/57642c8041dd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4" name="AutoShape 6" descr="http://svadbaura.ru/images1/57642c8041dd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3608" y="188640"/>
            <a:ext cx="7920880" cy="1116000"/>
          </a:xfrm>
        </p:spPr>
        <p:txBody>
          <a:bodyPr lIns="91408" tIns="45704" rIns="91408" bIns="45704" rtlCol="0">
            <a:noAutofit/>
          </a:bodyPr>
          <a:lstStyle/>
          <a:p>
            <a:pPr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«РЕАЛИЗАЦИЯ ОСНОВНЫХ НАПРАВЛЕНИЙ ГОСУДАРСТВЕННОЙ ПОЛИТИКИ В СТРОИТЕЛЬНОМ КОМПЛЕКСЕ АСБЕСТОВСКОГО ГОРОДСКОГО ОКРУГА ДО 2020 ГОДА»</a:t>
            </a:r>
          </a:p>
        </p:txBody>
      </p:sp>
      <p:pic>
        <p:nvPicPr>
          <p:cNvPr id="26" name="Рисунок 25" descr="gerb"/>
          <p:cNvPicPr/>
          <p:nvPr/>
        </p:nvPicPr>
        <p:blipFill>
          <a:blip r:embed="rId2" cstate="print">
            <a:lum bright="35000"/>
          </a:blip>
          <a:srcRect/>
          <a:stretch>
            <a:fillRect/>
          </a:stretch>
        </p:blipFill>
        <p:spPr bwMode="auto">
          <a:xfrm>
            <a:off x="179512" y="188640"/>
            <a:ext cx="792575" cy="980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Содержимое 12"/>
          <p:cNvGraphicFramePr>
            <a:graphicFrameLocks/>
          </p:cNvGraphicFramePr>
          <p:nvPr/>
        </p:nvGraphicFramePr>
        <p:xfrm>
          <a:off x="179512" y="1520788"/>
          <a:ext cx="8784976" cy="4070143"/>
        </p:xfrm>
        <a:graphic>
          <a:graphicData uri="http://schemas.openxmlformats.org/drawingml/2006/table">
            <a:tbl>
              <a:tblPr/>
              <a:tblGrid>
                <a:gridCol w="686778"/>
                <a:gridCol w="4604657"/>
                <a:gridCol w="1760405"/>
                <a:gridCol w="1733136"/>
              </a:tblGrid>
              <a:tr h="10441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Номер строки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программы  (подпрограммы)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 финансирования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2017 году,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тыс. рублей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 финансирования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2018 году,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тыс. рублей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2248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«Реализация основных направлений государственной политики в строительном комплексе Асбестовского городского округа до 2020 года»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22 136,2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15 084,0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</a:tr>
              <a:tr h="9916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Подпрограмма «Стимулирование развития жилищного строительства»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3 574,0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5 023,0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</a:tr>
              <a:tr h="8095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Подпрограмма «Развитие газификации»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18 562,2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10 061,0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</a:tr>
            </a:tbl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29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40160"/>
          </a:xfrm>
        </p:spPr>
        <p:txBody>
          <a:bodyPr>
            <a:noAutofit/>
          </a:bodyPr>
          <a:lstStyle/>
          <a:p>
            <a:pPr hangingPunct="0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показатели Прогноза социально-экономического развития </a:t>
            </a:r>
            <a:b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Асбестовского городского округа на среднесрочную перспективу 2018-2020 годов </a:t>
            </a:r>
            <a:b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(утвержден постановлением администрации Асбестовского городского округа от 31.10.2017 № 662-ПА)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579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7373"/>
                <a:gridCol w="1417373"/>
                <a:gridCol w="1417373"/>
                <a:gridCol w="1417373"/>
                <a:gridCol w="1417373"/>
                <a:gridCol w="1417373"/>
              </a:tblGrid>
              <a:tr h="370840">
                <a:tc rowSpan="2"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1200" dirty="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Единица измерения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2017 </a:t>
                      </a: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b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оценка</a:t>
                      </a:r>
                      <a:endParaRPr lang="ru-RU" sz="1200" dirty="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 прогноз</a:t>
                      </a:r>
                      <a:endParaRPr lang="ru-RU" sz="1200" dirty="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109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консервативный</a:t>
                      </a:r>
                      <a:endParaRPr lang="ru-RU" sz="1000" dirty="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базовый</a:t>
                      </a:r>
                      <a:endParaRPr lang="ru-RU" sz="1000" dirty="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целевой </a:t>
                      </a:r>
                      <a:endParaRPr lang="ru-RU" sz="1000" dirty="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rowSpan="2"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Оборот  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организаций, в том числе</a:t>
                      </a:r>
                      <a:endParaRPr lang="ru-RU" sz="1200" dirty="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млн. рублей</a:t>
                      </a:r>
                      <a:endParaRPr lang="ru-RU" sz="1200" dirty="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24 493,0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24 982,9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25 472,7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26 207,5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процентах  к предыдущему году в текущих ценах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104,0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102,0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104,0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107,0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rowSpan="2"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добыча 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полезных ископаемых</a:t>
                      </a:r>
                      <a:endParaRPr lang="ru-RU" sz="1200" dirty="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млн. рублей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13 612,0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13 339,5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14 000,0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14 000,0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процентах  к предыдущему году в текущих ценах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96,5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98,0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102,9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103,0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rowSpan="2"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обрабатывающие 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производства</a:t>
                      </a:r>
                      <a:endParaRPr lang="ru-RU" sz="1200" dirty="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млн. рублей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4 259,0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344,3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4 429,4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4 557,2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процентах  к предыдущему году в текущих ценах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101,0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102,0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104,0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107,0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rowSpan="2"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производство и распределение электрической энергии, газа</a:t>
                      </a:r>
                      <a:r>
                        <a:rPr lang="ru-RU" sz="9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и воды</a:t>
                      </a:r>
                      <a:endParaRPr lang="ru-RU" sz="1200" dirty="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млн. рублей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1 077,0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1 133,3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1 133,3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1 133,3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процентах  к предыдущему году в текущих ценах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105,0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105,2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105,2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105,2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 descr="http://svadbaura.ru/images1/57642c8041dd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 descr="http://svadbaura.ru/images1/57642c8041dd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4" name="AutoShape 6" descr="http://svadbaura.ru/images1/57642c8041dd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3608" y="188640"/>
            <a:ext cx="7920880" cy="936104"/>
          </a:xfrm>
        </p:spPr>
        <p:txBody>
          <a:bodyPr lIns="91408" tIns="45704" rIns="91408" bIns="45704" rtlCol="0">
            <a:noAutofit/>
          </a:bodyPr>
          <a:lstStyle/>
          <a:p>
            <a:pPr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«ОБЕСПЕЧЕНИЕ ОБЩЕСТВЕННОЙ БЕЗОПАСНОСТИ НА ТЕРРИТОРИИ АСБЕСТОВСКОГО ГОРОДСКОГО ОКРУГА ДО 2020 ГОДА»</a:t>
            </a:r>
          </a:p>
        </p:txBody>
      </p:sp>
      <p:pic>
        <p:nvPicPr>
          <p:cNvPr id="26" name="Рисунок 25" descr="gerb"/>
          <p:cNvPicPr/>
          <p:nvPr/>
        </p:nvPicPr>
        <p:blipFill>
          <a:blip r:embed="rId2" cstate="print">
            <a:lum bright="35000"/>
          </a:blip>
          <a:srcRect/>
          <a:stretch>
            <a:fillRect/>
          </a:stretch>
        </p:blipFill>
        <p:spPr bwMode="auto">
          <a:xfrm>
            <a:off x="179512" y="188640"/>
            <a:ext cx="792575" cy="980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Содержимое 12"/>
          <p:cNvGraphicFramePr>
            <a:graphicFrameLocks/>
          </p:cNvGraphicFramePr>
          <p:nvPr/>
        </p:nvGraphicFramePr>
        <p:xfrm>
          <a:off x="179512" y="1376772"/>
          <a:ext cx="8784976" cy="4984705"/>
        </p:xfrm>
        <a:graphic>
          <a:graphicData uri="http://schemas.openxmlformats.org/drawingml/2006/table">
            <a:tbl>
              <a:tblPr/>
              <a:tblGrid>
                <a:gridCol w="686779"/>
                <a:gridCol w="4857837"/>
                <a:gridCol w="1656184"/>
                <a:gridCol w="1584176"/>
              </a:tblGrid>
              <a:tr h="12226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Номер строки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программы  (подпрограммы)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 финансирования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2017 году,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тыс. рублей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 финансирования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2018 году,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тыс. рублей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8503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«Обеспечение общественной безопасности на территории Асбестовского городского округа до 2020 года»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20 375,0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20 033,0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</a:tr>
              <a:tr h="72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Подпрограмма «Защита населения и территории Асбестовского городского округа от чрезвычайных ситуаций до 2020 года»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18 851,7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18 370,7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</a:tr>
              <a:tr h="72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Подпрограмма «Профилактика терроризма и экстремизма на территории Асбестовского городского округа до 2020 года»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639,3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636,5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</a:tr>
              <a:tr h="9628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Подпрограмма «Обеспечение общественного порядка, предупреждение правонарушений и преступлений на территории Асбестовского городского округа до 2020 года»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736,7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737,3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</a:tr>
              <a:tr h="4814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Подпрограмма «Обеспечение пожарной безопасности в лесах Асбестовского городского округа до 2020 года»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147,3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288,5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</a:tr>
            </a:tbl>
          </a:graphicData>
        </a:graphic>
      </p:graphicFrame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30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 descr="http://svadbaura.ru/images1/57642c8041dd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 descr="http://svadbaura.ru/images1/57642c8041dd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4" name="AutoShape 6" descr="http://svadbaura.ru/images1/57642c8041dd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3608" y="188640"/>
            <a:ext cx="7920880" cy="1440160"/>
          </a:xfrm>
        </p:spPr>
        <p:txBody>
          <a:bodyPr lIns="91408" tIns="45704" rIns="91408" bIns="45704" rtlCol="0">
            <a:noAutofit/>
          </a:bodyPr>
          <a:lstStyle/>
          <a:p>
            <a:pPr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«ОБЕСПЕЧЕНИЕ ДЕЯТЕЛЬНОСТИ ПО КОМПЛЕКТОВАНИЮ, УЧЕТУ, ХРАНЕНИЮ И ИСПОЛЬЗОВАНИЮ АРХИВНЫХ ДОКУМЕНТОВ, НАХОДЯЩИХСЯ В ГОСУДАРСТВЕННОЙ И МУНИЦИПАЛЬНОЙ СОБСТВЕННОСТИ АСБЕСТОВСКОГО ГОРОДСКОГО ОКРУГА ДО 2020 ГОДА»</a:t>
            </a:r>
          </a:p>
        </p:txBody>
      </p:sp>
      <p:pic>
        <p:nvPicPr>
          <p:cNvPr id="26" name="Рисунок 25" descr="gerb"/>
          <p:cNvPicPr/>
          <p:nvPr/>
        </p:nvPicPr>
        <p:blipFill>
          <a:blip r:embed="rId2" cstate="print">
            <a:lum bright="35000"/>
          </a:blip>
          <a:srcRect/>
          <a:stretch>
            <a:fillRect/>
          </a:stretch>
        </p:blipFill>
        <p:spPr bwMode="auto">
          <a:xfrm>
            <a:off x="179512" y="188640"/>
            <a:ext cx="792575" cy="980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Содержимое 12"/>
          <p:cNvGraphicFramePr>
            <a:graphicFrameLocks/>
          </p:cNvGraphicFramePr>
          <p:nvPr/>
        </p:nvGraphicFramePr>
        <p:xfrm>
          <a:off x="179512" y="1716235"/>
          <a:ext cx="8784975" cy="4538808"/>
        </p:xfrm>
        <a:graphic>
          <a:graphicData uri="http://schemas.openxmlformats.org/drawingml/2006/table">
            <a:tbl>
              <a:tblPr/>
              <a:tblGrid>
                <a:gridCol w="686779"/>
                <a:gridCol w="5181873"/>
                <a:gridCol w="1512168"/>
                <a:gridCol w="1404155"/>
              </a:tblGrid>
              <a:tr h="11367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Номер строки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программы  (подпрограммы)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 финансирования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2017 году,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тыс. рублей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 финансирования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2018 году,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тыс. рублей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7196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«Обеспечение деятельности по комплектованию, учету, хранению и использованию архивных документов, находящихся в государственной и муниципальной собственности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Асбестовского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городского округа до 2020 года»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2 537,9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3 013,0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</a:tr>
              <a:tr h="15197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Подпрограмма «Обеспечение деятельности по комплектованию, учету, хранению и использованию архивных документов, находящихся в государственной и муниципальной собственности Асбестовского городского округа до 2020 года»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2 537,9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3 013,0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</a:tr>
            </a:tbl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31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 descr="http://svadbaura.ru/images1/57642c8041dd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 descr="http://svadbaura.ru/images1/57642c8041dd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4" name="AutoShape 6" descr="http://svadbaura.ru/images1/57642c8041dd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3608" y="44624"/>
            <a:ext cx="7920880" cy="1152128"/>
          </a:xfrm>
        </p:spPr>
        <p:txBody>
          <a:bodyPr lIns="91408" tIns="45704" rIns="91408" bIns="45704" rtlCol="0">
            <a:noAutofit/>
          </a:bodyPr>
          <a:lstStyle/>
          <a:p>
            <a:pPr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«СОЦИАЛЬНАЯ ПОДДЕРЖКА И СОЦИАЛЬНОЕ ОБСЛУЖИВАНИЕ НАСЕЛЕНИЯ АСБЕСТОВСКОГО ГОРОДСКОГО ОКРУГА ДО 2020 ГОДА»</a:t>
            </a:r>
          </a:p>
        </p:txBody>
      </p:sp>
      <p:pic>
        <p:nvPicPr>
          <p:cNvPr id="26" name="Рисунок 25" descr="gerb"/>
          <p:cNvPicPr/>
          <p:nvPr/>
        </p:nvPicPr>
        <p:blipFill>
          <a:blip r:embed="rId2" cstate="print">
            <a:lum bright="35000"/>
          </a:blip>
          <a:srcRect/>
          <a:stretch>
            <a:fillRect/>
          </a:stretch>
        </p:blipFill>
        <p:spPr bwMode="auto">
          <a:xfrm>
            <a:off x="179512" y="188640"/>
            <a:ext cx="792575" cy="980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Содержимое 12"/>
          <p:cNvGraphicFramePr>
            <a:graphicFrameLocks/>
          </p:cNvGraphicFramePr>
          <p:nvPr/>
        </p:nvGraphicFramePr>
        <p:xfrm>
          <a:off x="179512" y="1306849"/>
          <a:ext cx="8784975" cy="5465405"/>
        </p:xfrm>
        <a:graphic>
          <a:graphicData uri="http://schemas.openxmlformats.org/drawingml/2006/table">
            <a:tbl>
              <a:tblPr/>
              <a:tblGrid>
                <a:gridCol w="684076"/>
                <a:gridCol w="4968552"/>
                <a:gridCol w="1548172"/>
                <a:gridCol w="1584175"/>
              </a:tblGrid>
              <a:tr h="12388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Номер строки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программы  (подпрограммы)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 финансирования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2017 году,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тыс. рублей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Объем финансирования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2018 году,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тыс. рублей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8615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«Социальная поддержка и социальное обслуживание населения Асбестовского городского округа до 2020 года»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1 939,4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1 </a:t>
                      </a: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259,5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</a:tr>
              <a:tr h="8065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Подпрограмма «Социальная защита и социальная поддержка населения Асбестовского городского округа»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1 137,4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037,6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</a:tr>
              <a:tr h="8065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Подпрограмма «Об организации пожизненного содержания одиноких, пожилых граждан Асбестовского городского округа»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502,0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221,9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</a:tr>
              <a:tr h="8065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Подпрограмма  «Комплексные меры противодействия распространению наркомании в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Асбестовском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городском округе»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150,0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</a:tr>
              <a:tr h="8065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Подпрограмма «О мерах по предупреждению ВИЧ-инфекции на территории Асбестовского городского округа»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150,0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</a:tr>
            </a:tbl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32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 descr="http://svadbaura.ru/images1/57642c8041dd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 descr="http://svadbaura.ru/images1/57642c8041dd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4" name="AutoShape 6" descr="http://svadbaura.ru/images1/57642c8041dd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3608" y="-27384"/>
            <a:ext cx="7920880" cy="1152128"/>
          </a:xfrm>
        </p:spPr>
        <p:txBody>
          <a:bodyPr lIns="91408" tIns="45704" rIns="91408" bIns="45704" rtlCol="0">
            <a:noAutofit/>
          </a:bodyPr>
          <a:lstStyle/>
          <a:p>
            <a:pPr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«СОВЕРШЕНСТВОВАНИЕ СОЦИАЛЬНО-ЭКОНОМИЧЕСКОЙ ПОЛИТИКИ НА ТЕРРИТОРИИ АСБЕСТОВСКОГО ГОРОДСКОГО ОКРУГА» ДО 2020 ГОДА</a:t>
            </a:r>
          </a:p>
        </p:txBody>
      </p:sp>
      <p:pic>
        <p:nvPicPr>
          <p:cNvPr id="26" name="Рисунок 25" descr="gerb"/>
          <p:cNvPicPr/>
          <p:nvPr/>
        </p:nvPicPr>
        <p:blipFill>
          <a:blip r:embed="rId2" cstate="print">
            <a:lum bright="35000"/>
          </a:blip>
          <a:srcRect/>
          <a:stretch>
            <a:fillRect/>
          </a:stretch>
        </p:blipFill>
        <p:spPr bwMode="auto">
          <a:xfrm>
            <a:off x="179512" y="188640"/>
            <a:ext cx="792575" cy="980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Содержимое 12"/>
          <p:cNvGraphicFramePr>
            <a:graphicFrameLocks/>
          </p:cNvGraphicFramePr>
          <p:nvPr/>
        </p:nvGraphicFramePr>
        <p:xfrm>
          <a:off x="179512" y="1304764"/>
          <a:ext cx="8784976" cy="4574855"/>
        </p:xfrm>
        <a:graphic>
          <a:graphicData uri="http://schemas.openxmlformats.org/drawingml/2006/table">
            <a:tbl>
              <a:tblPr/>
              <a:tblGrid>
                <a:gridCol w="818457"/>
                <a:gridCol w="4582143"/>
                <a:gridCol w="1728192"/>
                <a:gridCol w="1656184"/>
              </a:tblGrid>
              <a:tr h="11251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Номер строки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программы  (подпрограммы)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 финансирования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2017 году,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тыс. рублей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 финансирования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2018 году,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тыс. рублей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825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</a:t>
                      </a:r>
                      <a:r>
                        <a:rPr kumimoji="0" lang="ru-RU" sz="15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«Совершенствование социально-экономической политики на территории </a:t>
                      </a:r>
                      <a:r>
                        <a:rPr kumimoji="0" lang="ru-RU" sz="15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Асбестовского</a:t>
                      </a:r>
                      <a:r>
                        <a:rPr kumimoji="0" lang="ru-RU" sz="15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городского округа» до 2020 года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3 982,4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1 554,0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</a:tr>
              <a:tr h="715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Подпрограмма "Комплексное развитие человеческого капитала"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498,6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576,0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</a:tr>
              <a:tr h="715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Подпрограмма "Развитие малого и среднего предпринимательства в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Асбестовском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городском округе"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3 337,3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730,0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</a:tr>
              <a:tr h="715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Подпрограмма "Устойчивое развитие сельских населенных пунктов Асбестовского городского округа"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146,5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248,0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</a:tr>
            </a:tbl>
          </a:graphicData>
        </a:graphic>
      </p:graphicFrame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33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 descr="http://svadbaura.ru/images1/57642c8041dd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 descr="http://svadbaura.ru/images1/57642c8041dd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4" name="AutoShape 6" descr="http://svadbaura.ru/images1/57642c8041dd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3608" y="260648"/>
            <a:ext cx="7920880" cy="1080120"/>
          </a:xfrm>
        </p:spPr>
        <p:txBody>
          <a:bodyPr lIns="91408" tIns="45704" rIns="91408" bIns="45704" rtlCol="0">
            <a:noAutofit/>
          </a:bodyPr>
          <a:lstStyle/>
          <a:p>
            <a:pPr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«УПРАВЛЕНИЕ МУНИЦИПАЛЬНЫМИ ФИНАНСАМИ АСБЕСТОВСКОГО ГОРОДСКОГО ОКРУГА ДО 2020 ГОДА»</a:t>
            </a:r>
          </a:p>
        </p:txBody>
      </p:sp>
      <p:pic>
        <p:nvPicPr>
          <p:cNvPr id="26" name="Рисунок 25" descr="gerb"/>
          <p:cNvPicPr/>
          <p:nvPr/>
        </p:nvPicPr>
        <p:blipFill>
          <a:blip r:embed="rId2" cstate="print">
            <a:lum bright="35000"/>
          </a:blip>
          <a:srcRect/>
          <a:stretch>
            <a:fillRect/>
          </a:stretch>
        </p:blipFill>
        <p:spPr bwMode="auto">
          <a:xfrm>
            <a:off x="179512" y="188640"/>
            <a:ext cx="792575" cy="980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Содержимое 12"/>
          <p:cNvGraphicFramePr>
            <a:graphicFrameLocks/>
          </p:cNvGraphicFramePr>
          <p:nvPr/>
        </p:nvGraphicFramePr>
        <p:xfrm>
          <a:off x="251520" y="1549887"/>
          <a:ext cx="8712968" cy="3216135"/>
        </p:xfrm>
        <a:graphic>
          <a:graphicData uri="http://schemas.openxmlformats.org/drawingml/2006/table">
            <a:tbl>
              <a:tblPr/>
              <a:tblGrid>
                <a:gridCol w="720080"/>
                <a:gridCol w="4752528"/>
                <a:gridCol w="1656184"/>
                <a:gridCol w="1584176"/>
              </a:tblGrid>
              <a:tr h="9361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Номер строки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программы  (подпрограммы)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 финансирования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2017 году,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тыс. рублей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 финансирования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2018 году,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тыс. рублей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«Управление муниципальными финансами Асбестовского городского округа до 2020 года»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11 105,6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12 282,8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Подпрограмма «Управление муниципальным долгом»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400,0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Подпрограмма «Обеспечение реализации муниципальной программы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Асбестовского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городского округа "Управление муниципальными финансами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Асбестовского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городского округа до 2020 года»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11 005,6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11 882,8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</a:tr>
            </a:tbl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34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 descr="http://svadbaura.ru/images1/57642c8041dd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 descr="http://svadbaura.ru/images1/57642c8041dd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4" name="AutoShape 6" descr="http://svadbaura.ru/images1/57642c8041dd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3608" y="260648"/>
            <a:ext cx="7920880" cy="1080120"/>
          </a:xfrm>
        </p:spPr>
        <p:txBody>
          <a:bodyPr lIns="91408" tIns="45704" rIns="91408" bIns="45704" rtlCol="0">
            <a:noAutofit/>
          </a:bodyPr>
          <a:lstStyle/>
          <a:p>
            <a:pPr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«ФОРМИРОВАНИЕ КОМФОРТНОЙ ГОРОДСКОЙ СРЕДЫ АСБЕСТОВСКОГО ГОРОДСКОГО ОКРУГА ДО 2020 ГОДА»</a:t>
            </a:r>
          </a:p>
        </p:txBody>
      </p:sp>
      <p:pic>
        <p:nvPicPr>
          <p:cNvPr id="26" name="Рисунок 25" descr="gerb"/>
          <p:cNvPicPr/>
          <p:nvPr/>
        </p:nvPicPr>
        <p:blipFill>
          <a:blip r:embed="rId2" cstate="print">
            <a:lum bright="35000"/>
          </a:blip>
          <a:srcRect/>
          <a:stretch>
            <a:fillRect/>
          </a:stretch>
        </p:blipFill>
        <p:spPr bwMode="auto">
          <a:xfrm>
            <a:off x="179512" y="188640"/>
            <a:ext cx="792575" cy="980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Содержимое 12"/>
          <p:cNvGraphicFramePr>
            <a:graphicFrameLocks/>
          </p:cNvGraphicFramePr>
          <p:nvPr/>
        </p:nvGraphicFramePr>
        <p:xfrm>
          <a:off x="251520" y="1549885"/>
          <a:ext cx="8712968" cy="3679314"/>
        </p:xfrm>
        <a:graphic>
          <a:graphicData uri="http://schemas.openxmlformats.org/drawingml/2006/table">
            <a:tbl>
              <a:tblPr/>
              <a:tblGrid>
                <a:gridCol w="720080"/>
                <a:gridCol w="4752528"/>
                <a:gridCol w="1656184"/>
                <a:gridCol w="1584176"/>
              </a:tblGrid>
              <a:tr h="12034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Номер строки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программы  (подпрограммы)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 финансирования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2017 году,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тыс. рублей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 финансирования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2018 году,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тыс. рублей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343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«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Формирование комфортной городской среды Асбестовского городского округа до 2020 года»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56 775,0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</a:tr>
              <a:tr h="6579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"Благоустройство дворовых территорий Асбестовского городского округа"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41 222,0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</a:tr>
              <a:tr h="883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Подпрограмма "Благоустройство муниципальных территорий общего пользования Асбестовского городского округа"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15 553,0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</a:tr>
            </a:tbl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35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88640"/>
            <a:ext cx="8534400" cy="108012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МУНИЦИПАЛЬНЫЙ ДОЛГ</a:t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АСБЕСТВОСКОГО ГОРОДСКОГО ОКРУГА</a:t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01 января 2018 года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301626" y="1527175"/>
          <a:ext cx="8504239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 descr="gerb"/>
          <p:cNvPicPr/>
          <p:nvPr/>
        </p:nvPicPr>
        <p:blipFill>
          <a:blip r:embed="rId3" cstate="print">
            <a:lum bright="35000"/>
          </a:blip>
          <a:srcRect/>
          <a:stretch>
            <a:fillRect/>
          </a:stretch>
        </p:blipFill>
        <p:spPr bwMode="auto">
          <a:xfrm>
            <a:off x="179512" y="188640"/>
            <a:ext cx="792575" cy="980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36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 descr="http://svadbaura.ru/images1/57642c8041dd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 descr="http://svadbaura.ru/images1/57642c8041dd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4" name="AutoShape 6" descr="http://svadbaura.ru/images1/57642c8041dd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TextBox 9"/>
          <p:cNvSpPr txBox="1">
            <a:spLocks noChangeArrowheads="1"/>
          </p:cNvSpPr>
          <p:nvPr/>
        </p:nvSpPr>
        <p:spPr bwMode="auto">
          <a:xfrm>
            <a:off x="1042988" y="2373313"/>
            <a:ext cx="6761162" cy="174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608" tIns="40805" rIns="81608" bIns="40805">
            <a:spAutoFit/>
          </a:bodyPr>
          <a:lstStyle/>
          <a:p>
            <a:pPr lvl="1" algn="ctr"/>
            <a:r>
              <a:rPr lang="ru-RU" altLang="ru-RU" sz="5400" b="1" dirty="0">
                <a:solidFill>
                  <a:srgbClr val="002060"/>
                </a:solidFill>
                <a:latin typeface="Cambria" pitchFamily="18" charset="0"/>
              </a:rPr>
              <a:t>СПАСИБО ЗА ВНИМАНИЕ!</a:t>
            </a:r>
          </a:p>
        </p:txBody>
      </p:sp>
      <p:pic>
        <p:nvPicPr>
          <p:cNvPr id="8" name="Рисунок 7" descr="gerb"/>
          <p:cNvPicPr/>
          <p:nvPr/>
        </p:nvPicPr>
        <p:blipFill>
          <a:blip r:embed="rId2" cstate="print">
            <a:lum bright="35000"/>
          </a:blip>
          <a:srcRect/>
          <a:stretch>
            <a:fillRect/>
          </a:stretch>
        </p:blipFill>
        <p:spPr bwMode="auto">
          <a:xfrm>
            <a:off x="179512" y="188640"/>
            <a:ext cx="792575" cy="980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179512" y="4545124"/>
            <a:ext cx="878497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Разработчик: Финансовое управление администрации Асбестовского городского округа.</a:t>
            </a:r>
          </a:p>
          <a:p>
            <a:pPr lvl="1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Предложения и замечания принимаются по тел. (34365) 7-53-31</a:t>
            </a:r>
          </a:p>
          <a:p>
            <a:pPr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Январь 2018 г.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37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76164"/>
          </a:xfrm>
        </p:spPr>
        <p:txBody>
          <a:bodyPr>
            <a:noAutofit/>
          </a:bodyPr>
          <a:lstStyle/>
          <a:p>
            <a:pPr hangingPunct="0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показатели Прогноза социально-экономического развития </a:t>
            </a:r>
            <a:b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Асбестовского городского округа на среднесрочную перспективу 2018-2020 годов </a:t>
            </a:r>
            <a:b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(утвержден постановлением администрации Асбестовского городского округа от 31.10.2017 № 662-ПА)</a:t>
            </a:r>
            <a:endParaRPr lang="ru-RU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8901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2083"/>
                <a:gridCol w="1368152"/>
                <a:gridCol w="1404156"/>
                <a:gridCol w="1404156"/>
                <a:gridCol w="1268318"/>
                <a:gridCol w="1417373"/>
              </a:tblGrid>
              <a:tr h="281092">
                <a:tc rowSpan="2"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1200" dirty="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Единица измерения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2017 год</a:t>
                      </a:r>
                      <a:br>
                        <a:rPr lang="ru-RU" sz="1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оценка</a:t>
                      </a:r>
                      <a:endParaRPr lang="ru-RU" sz="1200" dirty="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2018 год прогноз</a:t>
                      </a:r>
                      <a:endParaRPr lang="ru-RU" sz="1200" dirty="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72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консервативный</a:t>
                      </a:r>
                      <a:endParaRPr lang="ru-RU" sz="1000" dirty="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базовый</a:t>
                      </a:r>
                      <a:endParaRPr lang="ru-RU" sz="1000" dirty="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целевой </a:t>
                      </a:r>
                      <a:endParaRPr lang="ru-RU" sz="1000" dirty="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3465">
                <a:tc rowSpan="2"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Инвестиции в основной  капитал</a:t>
                      </a:r>
                      <a:endParaRPr lang="ru-RU" sz="1200" dirty="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млн. рублей</a:t>
                      </a:r>
                      <a:endParaRPr lang="ru-RU" sz="1200" dirty="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724,0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712,0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775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1 775,0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843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процентах  к предыдущему году </a:t>
                      </a:r>
                      <a:endParaRPr lang="ru-RU" sz="1200" dirty="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98,0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98,3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107,0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245,2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69564">
                <a:tc rowSpan="2"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Оборот  розничной 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торговли по крупным и средним предприятиям</a:t>
                      </a:r>
                      <a:endParaRPr lang="ru-RU" sz="1200" dirty="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млн. рублей</a:t>
                      </a:r>
                      <a:endParaRPr lang="ru-RU" sz="1200" dirty="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3 646,7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3 708,7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3 752,5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756,1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843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процентах  к предыдущему году в 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сопоставимых ценах</a:t>
                      </a:r>
                      <a:endParaRPr lang="ru-RU" sz="1200" dirty="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101,2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101,7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102,9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103,0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60479">
                <a:tc rowSpan="2"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Объем  платных  услуг 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населению без учета МСП</a:t>
                      </a:r>
                      <a:endParaRPr lang="ru-RU" sz="1200" dirty="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млн. рублей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723,0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734,0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739,0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742,0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843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процентах  к предыдущему году в текущих ценах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80,0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102,0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102,0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103,0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34371">
                <a:tc rowSpan="2"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Оборот  розничной 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торговли субъектами малых и средних предприятий </a:t>
                      </a:r>
                      <a:endParaRPr lang="ru-RU" sz="1200" dirty="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тыс. 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рублей</a:t>
                      </a:r>
                      <a:endParaRPr lang="ru-RU" sz="1200" dirty="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5 264,0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5 353,5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5 416,7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5 421,9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110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процентах  к предыдущему году в 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сопоставимых ценах</a:t>
                      </a:r>
                      <a:endParaRPr lang="ru-RU" sz="1200" dirty="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101,2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101,7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102,9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103,0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40160"/>
          </a:xfrm>
        </p:spPr>
        <p:txBody>
          <a:bodyPr>
            <a:noAutofit/>
          </a:bodyPr>
          <a:lstStyle/>
          <a:p>
            <a:pPr hangingPunct="0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показатели Прогноза социально-экономического развития </a:t>
            </a:r>
            <a:b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Асбестовского городского округа на среднесрочную перспективу 2018-2020 годов </a:t>
            </a:r>
            <a:b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(утвержден постановлением администрации Асбестовского городского округа от 31.10.2017 № 662-ПА)</a:t>
            </a:r>
            <a:endParaRPr lang="ru-RU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52172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7373"/>
                <a:gridCol w="1417373"/>
                <a:gridCol w="1417373"/>
                <a:gridCol w="1417373"/>
                <a:gridCol w="1417373"/>
                <a:gridCol w="1417373"/>
              </a:tblGrid>
              <a:tr h="370840">
                <a:tc rowSpan="2"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1200" dirty="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Единица измерения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2017 год</a:t>
                      </a:r>
                      <a:br>
                        <a:rPr lang="ru-RU" sz="1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оценка</a:t>
                      </a:r>
                      <a:endParaRPr lang="ru-RU" sz="1200" dirty="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2018 год прогноз</a:t>
                      </a:r>
                      <a:endParaRPr lang="ru-RU" sz="1200" dirty="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109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консервативный</a:t>
                      </a:r>
                      <a:endParaRPr lang="ru-RU" sz="1000" dirty="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базовый</a:t>
                      </a:r>
                      <a:endParaRPr lang="ru-RU" sz="1000" dirty="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целевой </a:t>
                      </a:r>
                      <a:endParaRPr lang="ru-RU" sz="1000" dirty="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rowSpan="2"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Фонд   начисленной заработной 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платы всех работников</a:t>
                      </a:r>
                      <a:endParaRPr lang="ru-RU" sz="1200" dirty="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млн. рублей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6 380,6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6 400,4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6 524,9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6 524,9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процентах  к предыдущему 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году</a:t>
                      </a:r>
                      <a:endParaRPr lang="ru-RU" sz="1200" dirty="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105,8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100,3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102,3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102,3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rowSpan="2"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Среднемесячная  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заработная 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плата  одного 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работника (без учета субъектов МСП)</a:t>
                      </a:r>
                      <a:endParaRPr lang="ru-RU" sz="1200" dirty="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рублей</a:t>
                      </a:r>
                      <a:endParaRPr lang="ru-RU" sz="1200" dirty="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29 073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29 772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30 265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30 265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процентах  к предыдущему году</a:t>
                      </a:r>
                      <a:endParaRPr lang="ru-RU" sz="1200" dirty="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104,0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102,4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104,1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104,1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 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населения, 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200" dirty="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тыс. 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рублей</a:t>
                      </a:r>
                      <a:endParaRPr lang="ru-RU" sz="1200" dirty="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14 576 057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14 780 122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14 911 306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14 952 882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390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Реальные располагаемы е денежные</a:t>
                      </a:r>
                      <a:r>
                        <a:rPr lang="ru-RU" sz="9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доходы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населения</a:t>
                      </a:r>
                      <a:endParaRPr lang="ru-RU" sz="9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процентах  к предыдущему году</a:t>
                      </a:r>
                      <a:endParaRPr lang="ru-RU" sz="1200" dirty="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101,3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101,4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102,3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102,4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4961"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Среднесписочная</a:t>
                      </a:r>
                      <a:r>
                        <a:rPr lang="ru-RU" sz="9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численность работников малых и средних предприятий (оценка)</a:t>
                      </a:r>
                      <a:endParaRPr lang="ru-RU" sz="9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человек</a:t>
                      </a:r>
                      <a:endParaRPr lang="ru-RU" sz="1200" dirty="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9 969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9 969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10 009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10 966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Удельный  вес населения с доходами  </a:t>
                      </a: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ниже </a:t>
                      </a:r>
                      <a:r>
                        <a:rPr lang="ru-RU" sz="90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величины прожиточного  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минимума</a:t>
                      </a:r>
                      <a:endParaRPr lang="ru-RU" sz="1200" dirty="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процентах ко всему населению</a:t>
                      </a:r>
                      <a:endParaRPr lang="ru-RU" sz="1200" dirty="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 ПАРАМЕТРЫ </a:t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БЮДЖЕТА АСБЕСТОВСКОГО ГОРОДСКОГО ОКРУГА </a:t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2018 ГОД И ПЛАНОВЫЙ ПЕРИОД 2019 И 2020 ГОДОВ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323528" y="1916832"/>
          <a:ext cx="8518847" cy="25917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8167"/>
                <a:gridCol w="2160240"/>
                <a:gridCol w="1872208"/>
                <a:gridCol w="2088232"/>
              </a:tblGrid>
              <a:tr h="68407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467" marR="75467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  год (млн.руб.)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467" marR="75467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  год (млн.руб.)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467" marR="75467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 год (млн.руб.)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467" marR="75467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77475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467" marR="75467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1 836,2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467" marR="75467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1 624,0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467" marR="75467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1 636,4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467" marR="75467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467" marR="75467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1 876,0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467" marR="75467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1 624,0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467" marR="75467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1 636,4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467" marR="75467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152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Дефицит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467" marR="75467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39,8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467" marR="75467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467" marR="75467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467" marR="75467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" name="Рисунок 3" descr="gerb"/>
          <p:cNvPicPr/>
          <p:nvPr/>
        </p:nvPicPr>
        <p:blipFill>
          <a:blip r:embed="rId2" cstate="print">
            <a:lum bright="35000"/>
          </a:blip>
          <a:srcRect/>
          <a:stretch>
            <a:fillRect/>
          </a:stretch>
        </p:blipFill>
        <p:spPr bwMode="auto">
          <a:xfrm>
            <a:off x="179512" y="188640"/>
            <a:ext cx="792575" cy="980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tx1"/>
                </a:solidFill>
              </a:rPr>
              <a:t>ОБЪЕМ БЮДЖЕТНЫХ АССИГНОВАНИЙ, </a:t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>         направляемых из бюджета Асбестовского городского округа </a:t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>на исполнение публичных нормативных обязательств  (млн.руб.)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179512" y="1412776"/>
          <a:ext cx="8640960" cy="5009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99349"/>
                <a:gridCol w="996390"/>
                <a:gridCol w="956535"/>
                <a:gridCol w="988686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467" marR="75467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  год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467" marR="75467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  год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467" marR="75467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467" marR="75467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143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Осуществление государственного полномочия Свердловской области по предоставлению гражданам субсидий на оплату жилого помещения и коммунальных услуг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14,00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14,00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14,00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143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Осуществление государственного полномочия Свердловской области по предоставлению отдельным категориям граждан компенсаций расходов на оплату жилого помещения и коммунальных услуг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99,99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99,99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99,99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143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Осуществление государственного полномочия Российской Федерации по предоставлению мер социальной поддержки по оплате жилого помещения и коммунальных услуг 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38,82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39,61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39,61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8191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Расходы на выплату компенсации по проезду в общественном транспорте к месту работы и обратно работникам образовательных учреждений, расположенных в поселках 101 квартал, Красноармейский, Белокаменный 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0,07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0,07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0,07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543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Социальные выплаты на предоставление единовременного материального вознаграждения Почетным гражданам города Асбеста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0,04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0,04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0,04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143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Социальные выплаты на финансирование компенсаций расходов на оплату жилого помещения и коммунальных услуг отдельным категориям граждан по Положению "О почетных  гражданах  города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Асбеста"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0,29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0,29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0,29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935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Итого расходов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153,22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154,01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154,01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" name="Рисунок 3" descr="gerb"/>
          <p:cNvPicPr/>
          <p:nvPr/>
        </p:nvPicPr>
        <p:blipFill>
          <a:blip r:embed="rId2" cstate="print">
            <a:lum bright="35000"/>
          </a:blip>
          <a:srcRect/>
          <a:stretch>
            <a:fillRect/>
          </a:stretch>
        </p:blipFill>
        <p:spPr bwMode="auto">
          <a:xfrm>
            <a:off x="179513" y="188640"/>
            <a:ext cx="720080" cy="828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83568" y="0"/>
            <a:ext cx="8229600" cy="90872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ДЕФИЦИТ БЮДЖЕТА АСБЕСТОВСКОГО </a:t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ГОРОДСКОГО ОКРУГА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27684" y="872716"/>
            <a:ext cx="6048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Структура в 2018 году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 descr="gerb"/>
          <p:cNvPicPr/>
          <p:nvPr/>
        </p:nvPicPr>
        <p:blipFill>
          <a:blip r:embed="rId2" cstate="print">
            <a:lum bright="35000"/>
          </a:blip>
          <a:srcRect/>
          <a:stretch>
            <a:fillRect/>
          </a:stretch>
        </p:blipFill>
        <p:spPr bwMode="auto">
          <a:xfrm>
            <a:off x="179512" y="188640"/>
            <a:ext cx="792575" cy="980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" name="Содержимое 6"/>
          <p:cNvGraphicFramePr>
            <a:graphicFrameLocks noGrp="1"/>
          </p:cNvGraphicFramePr>
          <p:nvPr>
            <p:ph sz="quarter" idx="2"/>
          </p:nvPr>
        </p:nvGraphicFramePr>
        <p:xfrm>
          <a:off x="143508" y="1376772"/>
          <a:ext cx="8676964" cy="49325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83568" y="0"/>
            <a:ext cx="8229600" cy="90872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ДОХОДЫ БЮДЖЕТА АСБЕСТОВСКОГО </a:t>
            </a:r>
            <a:b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ГОРОДСКОГО ОКРУГА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755576" y="881336"/>
          <a:ext cx="7524836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" name="Рисунок 9" descr="gerb"/>
          <p:cNvPicPr/>
          <p:nvPr/>
        </p:nvPicPr>
        <p:blipFill>
          <a:blip r:embed="rId3" cstate="print">
            <a:lum bright="35000"/>
          </a:blip>
          <a:srcRect/>
          <a:stretch>
            <a:fillRect/>
          </a:stretch>
        </p:blipFill>
        <p:spPr bwMode="auto">
          <a:xfrm>
            <a:off x="179512" y="188640"/>
            <a:ext cx="792575" cy="980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" name="Содержимое 6"/>
          <p:cNvGraphicFramePr>
            <a:graphicFrameLocks noGrp="1"/>
          </p:cNvGraphicFramePr>
          <p:nvPr>
            <p:ph sz="quarter" idx="2"/>
          </p:nvPr>
        </p:nvGraphicFramePr>
        <p:xfrm>
          <a:off x="4716016" y="980728"/>
          <a:ext cx="403860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1094</TotalTime>
  <Words>2986</Words>
  <Application>Microsoft Office PowerPoint</Application>
  <PresentationFormat>Экран (4:3)</PresentationFormat>
  <Paragraphs>736</Paragraphs>
  <Slides>37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Официальная</vt:lpstr>
      <vt:lpstr>БЮДЖЕТ  АСБЕСТОВСКОГО ГОРОДСКОГО ОКРУГА  НА 2018 ГОД И ПЛАНОВЫЙ ПЕРИОД  2019 И 2020 ГОДОВ</vt:lpstr>
      <vt:lpstr>      НОРМАТИВНО-ПРАВОВАЯ БАЗА </vt:lpstr>
      <vt:lpstr>Основные показатели Прогноза социально-экономического развития  Асбестовского городского округа на среднесрочную перспективу 2018-2020 годов  (утвержден постановлением администрации Асбестовского городского округа от 31.10.2017 № 662-ПА)</vt:lpstr>
      <vt:lpstr>Основные показатели Прогноза социально-экономического развития  Асбестовского городского округа на среднесрочную перспективу 2018-2020 годов  (утвержден постановлением администрации Асбестовского городского округа от 31.10.2017 № 662-ПА)</vt:lpstr>
      <vt:lpstr>Основные показатели Прогноза социально-экономического развития  Асбестовского городского округа на среднесрочную перспективу 2018-2020 годов  (утвержден постановлением администрации Асбестовского городского округа от 31.10.2017 № 662-ПА)</vt:lpstr>
      <vt:lpstr>ОСНОВНЫЕ  ПАРАМЕТРЫ  БЮДЖЕТА АСБЕСТОВСКОГО ГОРОДСКОГО ОКРУГА  НА 2018 ГОД И ПЛАНОВЫЙ ПЕРИОД 2019 И 2020 ГОДОВ</vt:lpstr>
      <vt:lpstr>ОБЪЕМ БЮДЖЕТНЫХ АССИГНОВАНИЙ,           направляемых из бюджета Асбестовского городского округа  на исполнение публичных нормативных обязательств  (млн.руб.)</vt:lpstr>
      <vt:lpstr>ДЕФИЦИТ БЮДЖЕТА АСБЕСТОВСКОГО  ГОРОДСКОГО ОКРУГА</vt:lpstr>
      <vt:lpstr>ДОХОДЫ БЮДЖЕТА АСБЕСТОВСКОГО  ГОРОДСКОГО ОКРУГА</vt:lpstr>
      <vt:lpstr>ДОХОДЫ БЮДЖЕТА АСБЕСТОВСКОГО  ГОРОДСКОГО ОКРУГА</vt:lpstr>
      <vt:lpstr>ДОХОДЫ БЮДЖЕТА НА 2018 ГОД</vt:lpstr>
      <vt:lpstr> НАЛОГ НА ДОХОДЫ ФИЗИЧЕСКИХ ЛИЦ</vt:lpstr>
      <vt:lpstr>ЗЕМЕЛЬНЫЙ НАЛОГ </vt:lpstr>
      <vt:lpstr> ДОХОДЫ ОТ ИСПОЛЬЗОВАНИЯ ИМУЩЕСТВА,  НАХОДЯЩЕГОСЯ В ГОСУДАРСТВЕННОЙ  И МУНИЦИПАЛЬНОЙ СОБСТВЕННОСТИ</vt:lpstr>
      <vt:lpstr>СТРУКТУРА ПОСТУПЛЕНИЙ  ИЗ ОБЛАСТНОГО БЮДЖЕТА</vt:lpstr>
      <vt:lpstr>РАСХОДЫ БЮДЖЕТА АСБЕСТОВСКОГО ГОРОДСКОГО ОКРУГА НА 2018 ГОД</vt:lpstr>
      <vt:lpstr>РАСХОДЫ БЮДЖЕТА  АСБЕСТОВСКОГО ГОРОДСКОГО ОКРУГА</vt:lpstr>
      <vt:lpstr>РАСХОДЫ БЮДЖЕТА в 2018 году по главным распорядителям (в млн. руб.)</vt:lpstr>
      <vt:lpstr>РАСХОДЫ БЮДЖЕТА на 2018 год  ПО ФУНКЦИОНАЛЬНЫМ НАПРАВЛЕНИЯМ</vt:lpstr>
      <vt:lpstr>Расходы на благоустройство</vt:lpstr>
      <vt:lpstr>   РАСХОДЫ БЮДЖЕТА АСБЕСТОВСКОГО ГОРОДСКОГО            ОКРУГА НА РЕАЛИЗАЦИЮ МУНИЦИПАЛЬНЫХ ПРОГРАММ</vt:lpstr>
      <vt:lpstr>РАСХОДЫ БЮДЖЕТА АСБЕСТОВСКОГО ГОРОДСКОГО            ОКРУГА НА РЕАЛИЗАЦИЮ МУНИЦИПАЛЬНЫХ ПРОГРАММ</vt:lpstr>
      <vt:lpstr>МУНИЦИПАЛЬНАЯ ПРОГРАММА  «РАЗВИТИЕ СИСТЕМЫ ОБРАЗОВАНИЯ В АСБЕСТОВСКОМ ГОРОДСКОМ ОКРУГЕ ДО 2020 ГОДА»</vt:lpstr>
      <vt:lpstr>     МУНИЦИПАЛЬНАЯ ПРОГРАММА «РАЗВИТИЕ ЖИЛИЩНО-КОММУНАЛЬНОГО ХОЗЯЙСТВА И ПОВЫШЕНИЕ ЭНЕРГЕТИЧЕСКОЙ ЭФФЕКТИВНОСТИ В АСБЕСТОВСКОМ ГОРОДСКОМ ОКРУГЕ ДО 2020 ГОДА»</vt:lpstr>
      <vt:lpstr>    МУНИЦИПАЛЬНАЯ ПРОГРАММА «РАЗВИТИЕ ТРАНСПОРТА, ДОРОЖНОГО ХОЗЯЙСТВА, СВЯЗИ И ИНФОРМАЦИОННЫХ ТЕХНОЛОГИЙ АСБЕСТОВСКОГО ГОРОДСКОГО ОКРУГА ДО 2020 ГОДА»</vt:lpstr>
      <vt:lpstr>    МУНИЦИПАЛЬНАЯ ПРОГРАММА «ПОВЫШЕНИЕ ЭФФЕКТИВНОСТИ УПРАВЛЕНИЯ МУНИЦИПАЛЬНОЙ СОБСТВЕННОСТЬЮ  АСБЕСТОВСКОГО ГОРОДСКОГО ОКРУГА ДО 2020 ГОДА» </vt:lpstr>
      <vt:lpstr> МУНИЦИПАЛЬНАЯ ПРОГРАММА «РАЗВИТИЕ КУЛЬТУРЫ  В АСБЕСТОВСКОМ ГОРОДСКОМ ОКРУГЕ ДО 2020 ГОДА» </vt:lpstr>
      <vt:lpstr>МУНИЦИПАЛЬНАЯ ПРОГРАММА «РАЗВИТИЕ ФИЗИЧЕСКОЙ КУЛЬТУРЫ И СПОРТА В АСБЕСТОВСКОМ ГОРОДСКОМ ОКРУГЕ ДО 2020 ГОДА»</vt:lpstr>
      <vt:lpstr>МУНИЦИПАЛЬНАЯ ПРОГРАММА «РЕАЛИЗАЦИЯ ОСНОВНЫХ НАПРАВЛЕНИЙ ГОСУДАРСТВЕННОЙ ПОЛИТИКИ В СТРОИТЕЛЬНОМ КОМПЛЕКСЕ АСБЕСТОВСКОГО ГОРОДСКОГО ОКРУГА ДО 2020 ГОДА»</vt:lpstr>
      <vt:lpstr>МУНИЦИПАЛЬНАЯ ПРОГРАММА «ОБЕСПЕЧЕНИЕ ОБЩЕСТВЕННОЙ БЕЗОПАСНОСТИ НА ТЕРРИТОРИИ АСБЕСТОВСКОГО ГОРОДСКОГО ОКРУГА ДО 2020 ГОДА»</vt:lpstr>
      <vt:lpstr>МУНИЦИПАЛЬНАЯ ПРОГРАММА «ОБЕСПЕЧЕНИЕ ДЕЯТЕЛЬНОСТИ ПО КОМПЛЕКТОВАНИЮ, УЧЕТУ, ХРАНЕНИЮ И ИСПОЛЬЗОВАНИЮ АРХИВНЫХ ДОКУМЕНТОВ, НАХОДЯЩИХСЯ В ГОСУДАРСТВЕННОЙ И МУНИЦИПАЛЬНОЙ СОБСТВЕННОСТИ АСБЕСТОВСКОГО ГОРОДСКОГО ОКРУГА ДО 2020 ГОДА»</vt:lpstr>
      <vt:lpstr>МУНИЦИПАЛЬНАЯ ПРОГРАММА «СОЦИАЛЬНАЯ ПОДДЕРЖКА И СОЦИАЛЬНОЕ ОБСЛУЖИВАНИЕ НАСЕЛЕНИЯ АСБЕСТОВСКОГО ГОРОДСКОГО ОКРУГА ДО 2020 ГОДА»</vt:lpstr>
      <vt:lpstr>МУНИЦИПАЛЬНАЯ ПРОГРАММА «СОВЕРШЕНСТВОВАНИЕ СОЦИАЛЬНО-ЭКОНОМИЧЕСКОЙ ПОЛИТИКИ НА ТЕРРИТОРИИ АСБЕСТОВСКОГО ГОРОДСКОГО ОКРУГА» ДО 2020 ГОДА</vt:lpstr>
      <vt:lpstr>МУНИЦИПАЛЬНАЯ ПРОГРАММА «УПРАВЛЕНИЕ МУНИЦИПАЛЬНЫМИ ФИНАНСАМИ АСБЕСТОВСКОГО ГОРОДСКОГО ОКРУГА ДО 2020 ГОДА»</vt:lpstr>
      <vt:lpstr>МУНИЦИПАЛЬНАЯ ПРОГРАММА «ФОРМИРОВАНИЕ КОМФОРТНОЙ ГОРОДСКОЙ СРЕДЫ АСБЕСТОВСКОГО ГОРОДСКОГО ОКРУГА ДО 2020 ГОДА»</vt:lpstr>
      <vt:lpstr>МУНИЦИПАЛЬНЫЙ ДОЛГ АСБЕСТВОСКОГО ГОРОДСКОГО ОКРУГА на 01 января 2018 года</vt:lpstr>
      <vt:lpstr>Слайд 37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ИНФОРМАЦИЯ О ПРОЕКТЕ БЮДЖЕТА АСБЕСТОВСКОГО ГОРОДСКОГО ОКРУГА  на 2016 год</dc:title>
  <dc:creator>Tatyana</dc:creator>
  <cp:lastModifiedBy>Татьяна С. Ковязина</cp:lastModifiedBy>
  <cp:revision>238</cp:revision>
  <dcterms:created xsi:type="dcterms:W3CDTF">2015-12-09T15:46:34Z</dcterms:created>
  <dcterms:modified xsi:type="dcterms:W3CDTF">2018-01-23T11:17:59Z</dcterms:modified>
</cp:coreProperties>
</file>