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63" r:id="rId2"/>
    <p:sldId id="365" r:id="rId3"/>
    <p:sldId id="379" r:id="rId4"/>
    <p:sldId id="372" r:id="rId5"/>
    <p:sldId id="373" r:id="rId6"/>
    <p:sldId id="374" r:id="rId7"/>
    <p:sldId id="376" r:id="rId8"/>
    <p:sldId id="377" r:id="rId9"/>
    <p:sldId id="378" r:id="rId10"/>
    <p:sldId id="338" r:id="rId11"/>
    <p:sldId id="3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9C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85" autoAdjust="0"/>
    <p:restoredTop sz="99758" autoAdjust="0"/>
  </p:normalViewPr>
  <p:slideViewPr>
    <p:cSldViewPr>
      <p:cViewPr varScale="1">
        <p:scale>
          <a:sx n="113" d="100"/>
          <a:sy n="113" d="100"/>
        </p:scale>
        <p:origin x="-19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30"/>
      <c:depthPercent val="100"/>
      <c:perspective val="50"/>
    </c:view3D>
    <c:plotArea>
      <c:layout>
        <c:manualLayout>
          <c:layoutTarget val="inner"/>
          <c:xMode val="edge"/>
          <c:yMode val="edge"/>
          <c:x val="0.10674196361747004"/>
          <c:y val="2.9617707260398566E-3"/>
          <c:w val="0.66171174793252963"/>
          <c:h val="0.900909574987748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prst="slope"/>
              <a:bevelB prst="relaxedInset"/>
            </a:sp3d>
          </c:spPr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Администрация АГО (769,0 млн.руб.)</c:v>
                </c:pt>
                <c:pt idx="1">
                  <c:v>Управление образованием АГО (952,8 млн. руб.)</c:v>
                </c:pt>
                <c:pt idx="2">
                  <c:v>Дума АГО (12,9 млн. руб.)</c:v>
                </c:pt>
                <c:pt idx="3">
                  <c:v>Асбестовская ТИК (3,5 млн. руб.)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769</c:v>
                </c:pt>
                <c:pt idx="1">
                  <c:v>952.8</c:v>
                </c:pt>
                <c:pt idx="2">
                  <c:v>12.9</c:v>
                </c:pt>
                <c:pt idx="3" formatCode="General">
                  <c:v>3.5</c:v>
                </c:pt>
              </c:numCache>
            </c:numRef>
          </c:val>
          <c:bubble3D val="1"/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5.0313290571592943E-2"/>
          <c:y val="0.67761750577619451"/>
          <c:w val="0.94072653722683719"/>
          <c:h val="0.23909655047744233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30"/>
      <c:depthPercent val="100"/>
      <c:perspective val="50"/>
    </c:view3D>
    <c:plotArea>
      <c:layout>
        <c:manualLayout>
          <c:layoutTarget val="inner"/>
          <c:xMode val="edge"/>
          <c:yMode val="edge"/>
          <c:x val="0.33612138231346389"/>
          <c:y val="9.9090449460417784E-2"/>
          <c:w val="0.66171174793252963"/>
          <c:h val="0.900909574987748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prst="slope"/>
              <a:bevelB prst="relaxedInset"/>
            </a:sp3d>
          </c:spPr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Администрация АГО (838,8 млн.руб.)</c:v>
                </c:pt>
                <c:pt idx="1">
                  <c:v>Управление образованием АГО (973,7 млн. руб.)</c:v>
                </c:pt>
                <c:pt idx="2">
                  <c:v>Дума АГО (11,6 млн. руб.)</c:v>
                </c:pt>
                <c:pt idx="3">
                  <c:v>Асбестовская ТИК (3,5 млн. руб.)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838.8</c:v>
                </c:pt>
                <c:pt idx="1">
                  <c:v>973.7</c:v>
                </c:pt>
                <c:pt idx="2">
                  <c:v>11.6</c:v>
                </c:pt>
                <c:pt idx="3" formatCode="General">
                  <c:v>3.5</c:v>
                </c:pt>
              </c:numCache>
            </c:numRef>
          </c:val>
          <c:bubble3D val="1"/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5.0313290571592957E-2"/>
          <c:y val="0.67761750577619462"/>
          <c:w val="0.94072653722683741"/>
          <c:h val="0.23909655047744244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3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4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5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8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3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4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5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9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3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3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7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ОБ ИЗМЕНЕНИЯХ В РЕШЕНИЕ ДУМЫ АСБЕСТОВСКОГО ГОРОДСКОГО ОКРУГА О БЮДЖЕТЕ НА 2017 ГОД И ПЛАНОВЫЙ ПЕРИОД 2018 И 2019 ГОДОВ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4000"/>
          </a:blip>
          <a:srcRect/>
          <a:stretch>
            <a:fillRect/>
          </a:stretch>
        </p:blipFill>
        <p:spPr bwMode="auto">
          <a:xfrm>
            <a:off x="611561" y="1844824"/>
            <a:ext cx="403244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16016" y="1844824"/>
            <a:ext cx="4032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 Асбестовского городского округа на 2017 год и плановый период 2018 и 2019 годов утвержден решением Думы Асбестовского городского округа от 28.12.2016 № 85/5.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Решениями Думы Асбестовского городского округа от 30.03.2017 № 88/3, от 25.05.2017 № 90/12, от 20.06.2017 № 91/5 внесены изменения в бюджет 2017 года и планового периода 2018 и 2019 годов.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600" dirty="0">
                <a:latin typeface="Times New Roman"/>
              </a:rPr>
              <a:t>Расходы по Решению Думы АГО от 28.12.2016 № 85/5, </a:t>
            </a:r>
            <a:r>
              <a:rPr lang="ru-RU" sz="1600" dirty="0" smtClean="0">
                <a:latin typeface="Times New Roman"/>
              </a:rPr>
              <a:t>млн. рублей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Расходы по Решению Думы АГО от 20.06.2017 № 91/5,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95536" y="2132856"/>
          <a:ext cx="404177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РАСХОДОВ ПО ГЛАВНЫМ РАСПОРЯДИТЕЛЯМ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БЮДЖЕТНЫХ СРЕДСТВ В 2017 ГОДУ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3" y="188640"/>
            <a:ext cx="5760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12" name="Содержимое 6"/>
          <p:cNvGraphicFramePr>
            <a:graphicFrameLocks/>
          </p:cNvGraphicFramePr>
          <p:nvPr/>
        </p:nvGraphicFramePr>
        <p:xfrm>
          <a:off x="4499992" y="1988840"/>
          <a:ext cx="404177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01752" y="188640"/>
            <a:ext cx="8503920" cy="59104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sz="3200" b="1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ПОДГОТОВЛЕНО СПЕЦИАЛИСТАМИ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ФИНАНСОВОГО УПРАВЛЕНИЯ АДМИНИСТРАЦИИ АСБЕСТОВСКОГО ГОРОДСКОГО ОКРУГА</a:t>
            </a: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Август 2017 г.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ОСНОВНЫЕ  ПАРАМЕТРЫ БЮДЖЕТА АСБЕСТОВСКОГО     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        ГОРОДСКОГО ОКРУГА С УЧЕТОМ ВНЕСЕННЫХ ИЗМЕНЕНИЙ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179510" y="1556792"/>
          <a:ext cx="8784977" cy="2655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745"/>
                <a:gridCol w="1067334"/>
                <a:gridCol w="1067334"/>
                <a:gridCol w="1149437"/>
                <a:gridCol w="903128"/>
                <a:gridCol w="1149437"/>
                <a:gridCol w="1067334"/>
                <a:gridCol w="985228"/>
              </a:tblGrid>
              <a:tr h="6678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Наименование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Объемы по 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Решению Думы АГО от 28.12.2016 №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85/5, тыс. рублей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Решение Думы АГО от 30.03.2017 № 88/3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Решение Думы АГО от 25.05.2017 № 90/12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Решение Думы АГО от 20.06.2017 № 91/5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Итого, тыс. рублей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Итого, тыс. рублей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Итого, тыс. рублей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9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ДОХОДЫ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1 695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778,5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1 330,7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1 697 109,2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17 848,5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1 714 957,7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53 857,1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1 768 814,8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9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РАСХОДЫ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1 738 212,5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17 730,5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1 755 943,0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17 848,5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1 773 791,5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53 857,1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1 827 648,6</a:t>
                      </a:r>
                    </a:p>
                  </a:txBody>
                  <a:tcPr marL="9525" marR="9525" marT="9525" marB="0" anchor="ctr"/>
                </a:tc>
              </a:tr>
              <a:tr h="439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ДЕФИЦИТ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42 434,0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16 399,8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58 833,8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58 833,8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833,8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3" y="260648"/>
            <a:ext cx="5760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21776"/>
            <a:ext cx="7720536" cy="54292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ДОХОДНУЮ ЧАСТЬ БЮДЖЕТА НА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836712"/>
          <a:ext cx="8648251" cy="5357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478287"/>
                <a:gridCol w="720080"/>
                <a:gridCol w="648072"/>
                <a:gridCol w="648072"/>
                <a:gridCol w="648072"/>
                <a:gridCol w="648072"/>
                <a:gridCol w="576064"/>
                <a:gridCol w="633460"/>
              </a:tblGrid>
              <a:tr h="37084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Код вида доходов 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  доходов бюджета 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Доходы по Решению Думы АГО от 28.12.2016 № 85/5, тыс. рублей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Решение Думы АГО от 30.03.2017 № 88/3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Решение Думы АГО от 25.05.2017 № 90/12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Решение Думы АГО от 20.06.2017 № 91/5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Изменения, тыс.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Итого доходов, тыс.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Изменения, тыс.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Итого доходов, тыс.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Изменения, тыс.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Итого доходов, тыс. рублей</a:t>
                      </a:r>
                    </a:p>
                  </a:txBody>
                  <a:tcPr marL="9525" marR="9525" marT="9525" marB="0" anchor="ctr"/>
                </a:tc>
              </a:tr>
              <a:tr h="1179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1 00 00000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702 860,6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8 866,4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711 727,0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711 727,0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711 727,0</a:t>
                      </a:r>
                    </a:p>
                  </a:txBody>
                  <a:tcPr marL="9525" marR="9525" marT="9525" marB="0" anchor="ctr"/>
                </a:tc>
              </a:tr>
              <a:tr h="69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1 01 02000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425 474,0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425 474,0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425 474,0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425 474,0</a:t>
                      </a:r>
                    </a:p>
                  </a:txBody>
                  <a:tcPr marL="9525" marR="9525" marT="9525" marB="0" anchor="ctr"/>
                </a:tc>
              </a:tr>
              <a:tr h="165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1 03 02000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РФ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8 089,3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8 089,3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8 089,3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8 089,3</a:t>
                      </a:r>
                    </a:p>
                  </a:txBody>
                  <a:tcPr marL="9525" marR="9525" marT="9525" marB="0" anchor="ctr"/>
                </a:tc>
              </a:tr>
              <a:tr h="1998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1 05 01000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упрощенной системы налогообложения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9 370,0</a:t>
                      </a:r>
                    </a:p>
                  </a:txBody>
                  <a:tcPr marL="9525" marR="9525" marT="9525" marB="0" anchor="ctr"/>
                </a:tc>
              </a:tr>
              <a:tr h="905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1 05 02000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налог на вмененный доход для отдельных видов деятельности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36 700,0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36 700,0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36 700,0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36 700,0</a:t>
                      </a:r>
                    </a:p>
                  </a:txBody>
                  <a:tcPr marL="9525" marR="9525" marT="9525" marB="0" anchor="ctr"/>
                </a:tc>
              </a:tr>
              <a:tr h="114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1 05 03000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110,0</a:t>
                      </a:r>
                    </a:p>
                  </a:txBody>
                  <a:tcPr marL="9525" marR="9525" marT="9525" marB="0" anchor="ctr"/>
                </a:tc>
              </a:tr>
              <a:tr h="1377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1 05 04000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патентной системы налогообложения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4 460,0</a:t>
                      </a:r>
                    </a:p>
                  </a:txBody>
                  <a:tcPr marL="9525" marR="9525" marT="9525" marB="0" anchor="ctr"/>
                </a:tc>
              </a:tr>
              <a:tr h="1004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1 06 01000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10 400,0</a:t>
                      </a:r>
                    </a:p>
                  </a:txBody>
                  <a:tcPr marL="9525" marR="9525" marT="9525" marB="0" anchor="ctr"/>
                </a:tc>
              </a:tr>
              <a:tr h="1240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1 06 06000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36 359,0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36 359,0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36 359,0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36 359,0</a:t>
                      </a:r>
                    </a:p>
                  </a:txBody>
                  <a:tcPr marL="9525" marR="9525" marT="9525" marB="0" anchor="ctr"/>
                </a:tc>
              </a:tr>
              <a:tr h="1476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1 08 00000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11 296,0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11 296,0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11 296,0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11 296,0</a:t>
                      </a:r>
                    </a:p>
                  </a:txBody>
                  <a:tcPr marL="9525" marR="9525" marT="9525" marB="0" anchor="ctr"/>
                </a:tc>
              </a:tr>
              <a:tr h="171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1 09 00000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Задолженность и перерасчеты по отмененным налогам, сборам и иным обязательным платежам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</a:tr>
              <a:tr h="2059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1 11 00000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102 824,3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8 833,1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111 657,4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111 657,4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111 666,1</a:t>
                      </a:r>
                    </a:p>
                  </a:txBody>
                  <a:tcPr marL="9525" marR="9525" marT="9525" marB="0" anchor="ctr"/>
                </a:tc>
              </a:tr>
              <a:tr h="135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1 12 00000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6 891,0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6 891,0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6 891,0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6 891,0</a:t>
                      </a:r>
                    </a:p>
                  </a:txBody>
                  <a:tcPr marL="9525" marR="9525" marT="9525" marB="0" anchor="ctr"/>
                </a:tc>
              </a:tr>
              <a:tr h="189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1 13 00000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501,9</a:t>
                      </a:r>
                    </a:p>
                  </a:txBody>
                  <a:tcPr marL="9525" marR="9525" marT="9525" marB="0" anchor="ctr"/>
                </a:tc>
              </a:tr>
              <a:tr h="802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1 14 00000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45 821,0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45 821,0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45 821,0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-1 399,1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44 421,9</a:t>
                      </a:r>
                    </a:p>
                  </a:txBody>
                  <a:tcPr marL="9525" marR="9525" marT="9525" marB="0" anchor="ctr"/>
                </a:tc>
              </a:tr>
              <a:tr h="134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1 16 00000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4 378,0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4 378,0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4 913,2</a:t>
                      </a:r>
                    </a:p>
                  </a:txBody>
                  <a:tcPr marL="9525" marR="9525" marT="9525" marB="0" anchor="ctr"/>
                </a:tc>
              </a:tr>
              <a:tr h="116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1 17 00000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1 032,0</a:t>
                      </a:r>
                    </a:p>
                  </a:txBody>
                  <a:tcPr marL="9525" marR="9525" marT="9525" marB="0" anchor="ctr"/>
                </a:tc>
              </a:tr>
              <a:tr h="98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2 00 00000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992 917,9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-7 535,7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985 382,2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17 848,5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1 003 230,7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53 857,1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1 057 087,8</a:t>
                      </a:r>
                    </a:p>
                  </a:txBody>
                  <a:tcPr marL="9525" marR="9525" marT="9525" marB="0" anchor="ctr"/>
                </a:tc>
              </a:tr>
              <a:tr h="1525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2 02 10000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бюджетам бюджетной системы РФ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8 808,0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8 808,0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8 808,0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8 808,0</a:t>
                      </a:r>
                    </a:p>
                  </a:txBody>
                  <a:tcPr marL="9525" marR="9525" marT="9525" marB="0" anchor="ctr"/>
                </a:tc>
              </a:tr>
              <a:tr h="1346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2 02 20000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бюджетной системы РФ (межбюджетные субсидии)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287 604,3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287 604,3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17 763,7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305 368,0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14 873,9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320 241,9</a:t>
                      </a:r>
                    </a:p>
                  </a:txBody>
                  <a:tcPr marL="9525" marR="9525" marT="9525" marB="0" anchor="ctr"/>
                </a:tc>
              </a:tr>
              <a:tr h="116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2 02 30000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бюджетной системы РФ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696 505,6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696 505,6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696 505,6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696 762,5</a:t>
                      </a:r>
                    </a:p>
                  </a:txBody>
                  <a:tcPr marL="9525" marR="9525" marT="9525" marB="0" anchor="ctr"/>
                </a:tc>
              </a:tr>
              <a:tr h="98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2 02 40000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38 726,3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38 811,1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2 18 00000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бюджетов бюджетной системы РФ от возврата бюджетами бюджетной системы РФ и организациями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2 19 00000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-7 541,5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-7 541,5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-7 541,5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-7 541,5</a:t>
                      </a:r>
                    </a:p>
                  </a:txBody>
                  <a:tcPr marL="9525" marR="9525" marT="9525" marB="0" anchor="ctr"/>
                </a:tc>
              </a:tr>
              <a:tr h="77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 доходов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1 695 778,5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1 330,7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1 697 109,2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17 848,5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1 714 957,7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53 857,1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1 768 814,8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5" name="Рисунок 4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3" y="260648"/>
            <a:ext cx="5760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534400" cy="90872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В РАСХОДНУЮ ЧАСТЬ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ФУНКЦИОНАЛЬНЫМ НАПРАВЛЕНИЯМ НА 2017 ГОД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052736"/>
          <a:ext cx="8504240" cy="49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534071"/>
                <a:gridCol w="657161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Times New Roman"/>
                        </a:rPr>
                        <a:t>Номер строки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Наименование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раздела</a:t>
                      </a:r>
                      <a:r>
                        <a:rPr lang="ru-RU" sz="800" b="1" i="0" u="none" strike="noStrike" dirty="0">
                          <a:latin typeface="Times New Roman"/>
                        </a:rPr>
                        <a:t>,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подраздела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Код раздела, подраздела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Расходы по Решению Думы АГО от 28.12.2016 №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85/5,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30.03.2017 № 88/3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25.05.2017 № 90/12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20.06.2017 № 91/5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94 849,2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7 674,9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102 524,1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-1 017,9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101 506,2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-572,8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100 933,4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Функционирование высшего должностного лица </a:t>
                      </a:r>
                      <a:r>
                        <a:rPr lang="ru-RU" sz="800" b="0" i="0" u="none" strike="noStrike" dirty="0" smtClean="0">
                          <a:latin typeface="Times New Roman"/>
                        </a:rPr>
                        <a:t>муниципального 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1 442,3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1 442,3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1 442,3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-218,0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1 224,3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Функционирование </a:t>
                      </a:r>
                      <a:r>
                        <a:rPr lang="ru-RU" sz="800" b="0" i="0" u="none" strike="noStrike" dirty="0" smtClean="0">
                          <a:latin typeface="Times New Roman"/>
                        </a:rPr>
                        <a:t>представительных 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4 917,1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4 787,1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4 787,1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-420,0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4 367,1</a:t>
                      </a:r>
                    </a:p>
                  </a:txBody>
                  <a:tcPr marL="9525" marR="9525" marT="9525" marB="0" anchor="ctr"/>
                </a:tc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Функционирование </a:t>
                      </a:r>
                      <a:r>
                        <a:rPr lang="ru-RU" sz="800" b="0" i="0" u="none" strike="noStrike" dirty="0" smtClean="0">
                          <a:latin typeface="Times New Roman"/>
                        </a:rPr>
                        <a:t>местных 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36 884,1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-168,6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36 715,5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37 156,5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37 156,5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15 116,6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15 152,6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15 152,6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65,2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15 217,8</a:t>
                      </a:r>
                    </a:p>
                  </a:txBody>
                  <a:tcPr marL="9525" marR="9525" marT="9525" marB="0" anchor="ctr"/>
                </a:tc>
              </a:tr>
              <a:tr h="1964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3 539,7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3 539,7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3 539,7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3 539,7</a:t>
                      </a:r>
                    </a:p>
                  </a:txBody>
                  <a:tcPr marL="9525" marR="9525" marT="9525" marB="0" anchor="ctr"/>
                </a:tc>
              </a:tr>
              <a:tr h="159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</a:tr>
              <a:tr h="197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31 949,4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7 937,5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39 886,9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-1 458,9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38 428,0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38 428,0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0300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20 227,7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20 227,7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20 227,7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20 227,7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16 834,7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16 834,7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16 834,7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16 834,7</a:t>
                      </a:r>
                    </a:p>
                  </a:txBody>
                  <a:tcPr marL="9525" marR="9525" marT="9525" marB="0" anchor="ctr"/>
                </a:tc>
              </a:tr>
              <a:tr h="246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Обеспечение пожарной безопасности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2 017,0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2 017,0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2 017,0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2 017,0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Другие 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0314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1 376,0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1 376,0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1 376,0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1 376,0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5" name="Рисунок 4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3" y="116632"/>
            <a:ext cx="5760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323528" y="764704"/>
          <a:ext cx="8504240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196792"/>
                <a:gridCol w="747424"/>
                <a:gridCol w="953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Times New Roman"/>
                        </a:rPr>
                        <a:t>Номер строки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Наименование раздела, подраздела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Код раздела, подраздела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Расходы по Решению Думы АГО от 28.12.2016 №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85/5,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30.03.2017 № 88/3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25.05.2017 № 90/12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20.06.2017 № 91/5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6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0400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136 739,9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6 668,6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143 408,5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2 148,2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145 556,7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48 586,1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194 142,8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0405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1 565,7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1 565,7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1 565,7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1 565,7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Водное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0406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1 199,0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1 199,0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1 339,0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1 339,0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Лесное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147,3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147,3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147,3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147,3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0408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8 656,5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8 656,5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8 656,5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9 263,5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119 259,9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6 668,6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125 928,5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776,3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126 704,8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48 405,1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175 109,9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0412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5 911,5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5 911,5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1 231,9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7 143,4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-426,0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6 717,4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0500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103 411,9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-3 059,9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100 352,0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3 201,2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103 553,2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1 600,6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105 153,8</a:t>
                      </a:r>
                    </a:p>
                  </a:txBody>
                  <a:tcPr marL="9525" marR="9525" marT="9525" marB="0" anchor="ctr"/>
                </a:tc>
              </a:tr>
              <a:tr h="222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13 975,0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13 975,0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1 277,0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15 252,0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15 252,0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22 434,8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329,0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22 763,8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22 954,8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-2 104,8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20 850,0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38 063,6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-45,5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38 018,1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38 018,1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3 768,2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41 786,3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0505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28 938,5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-3 343,4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25 595,1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1 733,2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27 328,3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-62,8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27 265,5</a:t>
                      </a:r>
                    </a:p>
                  </a:txBody>
                  <a:tcPr marL="9525" marR="9525" marT="9525" marB="0" anchor="ctr"/>
                </a:tc>
              </a:tr>
              <a:tr h="272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0600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924,7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924,7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924,7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924,7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0605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924,7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924,7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924,7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924,7</a:t>
                      </a:r>
                    </a:p>
                  </a:txBody>
                  <a:tcPr marL="9525" marR="9525" marT="9525" marB="0" anchor="ctr"/>
                </a:tc>
              </a:tr>
              <a:tr h="216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1 074 840,7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5 090,1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1 079 930,8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13 294,8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1 093 225,6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4 218,4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1 097 444,0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0701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401 137,1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-4 325,6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396 811,5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84,8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396 896,3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3 068,1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399 964,4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0702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422 720,0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8 958,3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431 678,3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13 088,4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444 766,7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939,1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445 705,8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188641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В РАСХОДНУЮ ЧАСТЬ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ФУНКЦИОНАЛЬНЫМ НАПРАВЛЕНИЯМ НА 2017 ГОД</a:t>
            </a:r>
            <a:endParaRPr lang="ru-RU" dirty="0"/>
          </a:p>
        </p:txBody>
      </p:sp>
      <p:pic>
        <p:nvPicPr>
          <p:cNvPr id="6" name="Рисунок 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07505" y="116632"/>
            <a:ext cx="5760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323528" y="908720"/>
          <a:ext cx="8504240" cy="53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440160"/>
                <a:gridCol w="535048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Times New Roman"/>
                        </a:rPr>
                        <a:t>Номер строки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Наименование раздела, подраздела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Код раздела, подраздела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Расходы по Решению Думы АГО от 28.12.2016 №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85/5,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30.03.2017 № 88/3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25.05.2017 № 90/12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20.06.2017 № 91/5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6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Дополнительное образование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0703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143 831,8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-834,5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142 997,3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-3 254,3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139 743,0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1 401,5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141 144,5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Молодежная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59 344,0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1 291,9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60 635,9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3 636,3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64 272,2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64 422,2</a:t>
                      </a:r>
                    </a:p>
                  </a:txBody>
                  <a:tcPr marL="9525" marR="9525" marT="9525" marB="0" anchor="ctr"/>
                </a:tc>
              </a:tr>
              <a:tr h="254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0709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47 807,8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47 807,8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-260,4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47 547,4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-1 340,3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46 207,1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0800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90 865,5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90 865,5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90 865,5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90 865,5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Культура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89 233,5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89 233,5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89 233,5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89 233,5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0804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1 632,0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1 632,0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1 632,0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1 632,0</a:t>
                      </a:r>
                    </a:p>
                  </a:txBody>
                  <a:tcPr marL="9525" marR="9525" marT="9525" marB="0" anchor="ctr"/>
                </a:tc>
              </a:tr>
              <a:tr h="133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176 496,2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-129,0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176 367,2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176 367,2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324,8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176 692,0</a:t>
                      </a:r>
                    </a:p>
                  </a:txBody>
                  <a:tcPr marL="9525" marR="9525" marT="9525" marB="0" anchor="ctr"/>
                </a:tc>
              </a:tr>
              <a:tr h="172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7 848,1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-129,0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7 719,1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7 719,1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7 787,0</a:t>
                      </a:r>
                    </a:p>
                  </a:txBody>
                  <a:tcPr marL="9525" marR="9525" marT="9525" marB="0" anchor="ctr"/>
                </a:tc>
              </a:tr>
              <a:tr h="282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160 279,0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160 279,0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160 389,1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256,9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160 646,0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8 369,1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8 369,1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-110,1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8 259,0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8 259,0</a:t>
                      </a:r>
                    </a:p>
                  </a:txBody>
                  <a:tcPr marL="9525" marR="9525" marT="9525" marB="0" anchor="ctr"/>
                </a:tc>
              </a:tr>
              <a:tr h="1786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35 456,7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342,0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35 798,7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222,2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36 020,9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36 020,9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33 815,7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34 157,7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222,2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34 379,9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34 379,9</a:t>
                      </a:r>
                    </a:p>
                  </a:txBody>
                  <a:tcPr marL="9525" marR="9525" marT="9525" marB="0" anchor="ctr"/>
                </a:tc>
              </a:tr>
              <a:tr h="182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1 641,0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1 641,0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1 641,0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1 641,0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1 143,8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5 143,8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5 143,8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5 143,8</a:t>
                      </a:r>
                    </a:p>
                  </a:txBody>
                  <a:tcPr marL="9525" marR="9525" marT="9525" marB="0" anchor="ctr"/>
                </a:tc>
              </a:tr>
              <a:tr h="277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Другие вопросы в области средств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1 143,8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5 143,8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5 143,8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5 143,8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1300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-300,0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9600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1 738 212,5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17 730,5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1 755 943,0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17 848,5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1 773 791,5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53 857,1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1 827 648,6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18864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В РАСХОДНУЮ ЧАСТЬ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ФУНКЦИОНАЛЬНЫМ НАПРАВЛЕНИЯМ НА 2017 ГОД</a:t>
            </a:r>
            <a:endParaRPr lang="ru-RU" dirty="0"/>
          </a:p>
        </p:txBody>
      </p:sp>
      <p:pic>
        <p:nvPicPr>
          <p:cNvPr id="5" name="Рисунок 4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16632"/>
            <a:ext cx="57606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179512" y="764704"/>
          <a:ext cx="8784975" cy="5913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434"/>
                <a:gridCol w="750853"/>
                <a:gridCol w="675767"/>
                <a:gridCol w="750853"/>
                <a:gridCol w="675767"/>
                <a:gridCol w="675767"/>
                <a:gridCol w="675767"/>
                <a:gridCol w="675767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Times New Roman"/>
                        </a:rPr>
                        <a:t>Номер строки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Расходы по Решению Думы АГО от 28.12.2016 №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85/5,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30.03.2017 № 88/3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25.05.2017 № 90/12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20.06.2017 № 91/5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endParaRPr lang="ru-RU" sz="800" b="1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6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системы образования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951 303,7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-2 986,3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948 317,4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16 724,7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965 042,1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-3 736,1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961 306,0</a:t>
                      </a:r>
                    </a:p>
                  </a:txBody>
                  <a:tcPr marL="9525" marR="9525" marT="9525" marB="0" anchor="ctr"/>
                </a:tc>
              </a:tr>
              <a:tr h="255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системы дошкольного образования в Асбестовском городском округе"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371 459,2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-2 235,7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369 223,5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369 223,5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-623,3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368 600,2</a:t>
                      </a:r>
                    </a:p>
                  </a:txBody>
                  <a:tcPr marL="9525" marR="9525" marT="9525" marB="0" anchor="ctr"/>
                </a:tc>
              </a:tr>
              <a:tr h="316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системы общего образования в Асбестовском городском округе"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440 431,9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-4 160,0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436 271,9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436 271,9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-797,2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435 474,7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системы дополнительного образования, отдыха и оздоровления детей в Асбестовском городском округе"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70 677,7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-388,8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70 288,9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260,4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70 549,3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70 549,3</a:t>
                      </a:r>
                    </a:p>
                  </a:txBody>
                  <a:tcPr marL="9525" marR="9525" marT="9525" marB="0" anchor="ctr"/>
                </a:tc>
              </a:tr>
              <a:tr h="166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"Патриотическое воспитание граждан в Асбестовском городском округе"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135,9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135,9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135,9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285,9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"Укрепление материально-технической базы образовательных организаций Асбестовского городского округа"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20 791,2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3 798,2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24 589,4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16 724,7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41 314,1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-1 125,3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40 188,8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реализации муниципальной программы "Развитие системы образования в Асбестовском городском округе до 2020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года»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47 807,8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47 807,8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-260,4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47 547,4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-1 340,3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46 207,1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жилищно-коммунального хозяйства и повышение энергетической эффективности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86 322,0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-3 388,9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82 933,1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2 910,5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85 843,6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2 672,4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88 516,0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"Повышение качества условий проживания населения Асбестовского городского округа"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17 235,2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17 235,2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1 277,0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18 512,2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18 512,2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и модернизация систем теплоснабжения, водоснабжения, водоотведения и объектов размещения отходов в Асбестовском городском округе"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2 834,6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2 834,6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1 633,5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4 468,1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-1 121,2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3 346,9</a:t>
                      </a:r>
                    </a:p>
                  </a:txBody>
                  <a:tcPr marL="9525" marR="9525" marT="9525" marB="0" anchor="ctr"/>
                </a:tc>
              </a:tr>
              <a:tr h="17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"Благоустройство территории Асбестовского городского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округа»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39 629,3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-45,5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39 583,8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39 583,8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-2 849,5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36 734,3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Подпрограмма «Энергосбережение и повышение энергетической эффективности Асбестовского городского округа»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жильем молодых семей на территории Асбестовского городского округа"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712,8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712,8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712,8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712,8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реализации муниципальной программы Асбестовского городского округа "Развитие жилищно-коммунального хозяйства и повышение энергетической эффективности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25 523,4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-3 343,4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22 180,0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22 180,0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22 205,4</a:t>
                      </a:r>
                    </a:p>
                  </a:txBody>
                  <a:tcPr marL="9525" marR="9525" marT="9525" marB="0" anchor="ctr"/>
                </a:tc>
              </a:tr>
              <a:tr h="2706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Предоставление региональной поддержки молодым семьям на улучшение жилищных условий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386,7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386,7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386,7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386,7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"Формирование современной городской среды на территории Асбестовского городского округа"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6 617,7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6 617,7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" name="Рисунок 2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3" y="116632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1600" y="116633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В РАСХОДНУЮ ЧАСТЬ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ПРОГРАММНЫМ НАПРАВЛЕНИЯМ НА 2017 ГОД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251520" y="764704"/>
          <a:ext cx="8784975" cy="5564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434"/>
                <a:gridCol w="750853"/>
                <a:gridCol w="675767"/>
                <a:gridCol w="750853"/>
                <a:gridCol w="675767"/>
                <a:gridCol w="675767"/>
                <a:gridCol w="675767"/>
                <a:gridCol w="675767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Times New Roman"/>
                        </a:rPr>
                        <a:t>Номер строки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Расходы по Решению Думы АГО от 28.12.2016 №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85/5,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30.03.2017 № 88/3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25.05.2017 № 90/12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20.06.2017 № 91/5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endParaRPr lang="ru-RU" sz="800" b="1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6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транспорта, дорожного хозяйства, связи и информационных технологий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131 916,4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132 416,4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776,3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133 192,7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49 012,1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182 204,8</a:t>
                      </a:r>
                    </a:p>
                  </a:txBody>
                  <a:tcPr marL="9525" marR="9525" marT="9525" marB="0" anchor="ctr"/>
                </a:tc>
              </a:tr>
              <a:tr h="255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транспортного комплекса Асбестовского городского округа на 2014-2020 годы"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111 258,7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111 258,7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111 258,7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48 957,1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160 215,8</a:t>
                      </a:r>
                    </a:p>
                  </a:txBody>
                  <a:tcPr marL="9525" marR="9525" marT="9525" marB="0" anchor="ctr"/>
                </a:tc>
              </a:tr>
              <a:tr h="316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"Повышение безопасности дорожного движения на территории Асбестовского городского округа на 2014-2020 годы"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16 657,7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16 657,7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776,3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17 434,0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17 489,0</a:t>
                      </a:r>
                    </a:p>
                  </a:txBody>
                  <a:tcPr marL="9525" marR="9525" marT="9525" marB="0" anchor="ctr"/>
                </a:tc>
              </a:tr>
              <a:tr h="2151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муниципального средства массовой информации - газета "Асбестовский рабочий"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4 500,0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4 500,0</a:t>
                      </a:r>
                    </a:p>
                  </a:txBody>
                  <a:tcPr marL="9525" marR="9525" marT="9525" marB="0" anchor="ctr"/>
                </a:tc>
              </a:tr>
              <a:tr h="166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Муниципальная программа "Повышение эффективности управления муниципальной собственностью 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11 902,1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11 902,1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-1 458,9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10 443,2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10 443,2</a:t>
                      </a:r>
                    </a:p>
                  </a:txBody>
                  <a:tcPr marL="9525" marR="9525" marT="9525" marB="0" anchor="ctr"/>
                </a:tc>
              </a:tr>
              <a:tr h="2845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Подпрограмма "Повышение эффективности управления муниципальной собственности Асбестовского городского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5 787,0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5 787,0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-1 770,6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4 016,4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4 016,4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реализации муниципальной программы Асбестовского городского округа "Повышение эффективности управления муниципальной собственностью 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6 115,1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6 115,1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311,7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6 426,8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6 426,8</a:t>
                      </a:r>
                    </a:p>
                  </a:txBody>
                  <a:tcPr marL="9525" marR="9525" marT="9525" marB="0" anchor="ctr"/>
                </a:tc>
              </a:tr>
              <a:tr h="285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культуры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149 472,4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149 472,4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149 472,4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3 176,5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152 648,9</a:t>
                      </a:r>
                    </a:p>
                  </a:txBody>
                  <a:tcPr marL="9525" marR="9525" marT="9525" marB="0" anchor="ctr"/>
                </a:tc>
              </a:tr>
              <a:tr h="131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культуры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149 472,4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149 472,4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149 472,4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3 176,5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152 648,9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физической культуры и спорта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100 877,3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1 633,9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102 511,2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-3 292,5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99 218,7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99 218,7</a:t>
                      </a:r>
                    </a:p>
                  </a:txBody>
                  <a:tcPr marL="9525" marR="9525" marT="9525" marB="0" anchor="ctr"/>
                </a:tc>
              </a:tr>
              <a:tr h="17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физической культуры и спорта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82 612,3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82 954,3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-3 292,5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79 661,8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79 661,8</a:t>
                      </a:r>
                    </a:p>
                  </a:txBody>
                  <a:tcPr marL="9525" marR="9525" marT="9525" marB="0" anchor="ctr"/>
                </a:tc>
              </a:tr>
              <a:tr h="1678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«Молодежь в Асбестовском городском округе»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18 265,0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1 291,9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19 556,9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19 556,9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19 556,9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"Реализация основных направлений государственной политики в строительном комплексе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23 634,0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23 634,0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23 634,0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-1 497,8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22 136,2</a:t>
                      </a:r>
                    </a:p>
                  </a:txBody>
                  <a:tcPr marL="9525" marR="9525" marT="9525" marB="0" anchor="ctr"/>
                </a:tc>
              </a:tr>
              <a:tr h="200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"Стимулирование развития жилищного строительства"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-426,0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3 574,0</a:t>
                      </a:r>
                    </a:p>
                  </a:txBody>
                  <a:tcPr marL="9525" marR="9525" marT="9525" marB="0" anchor="ctr"/>
                </a:tc>
              </a:tr>
              <a:tr h="185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газификации"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19 634,0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19 634,0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19 634,0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-1 071,8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18 562,2</a:t>
                      </a:r>
                    </a:p>
                  </a:txBody>
                  <a:tcPr marL="9525" marR="9525" marT="9525" marB="0" anchor="ctr"/>
                </a:tc>
              </a:tr>
              <a:tr h="2706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общественной безопасности на территории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20 375,0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20 375,0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20 375,0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20 375,0</a:t>
                      </a:r>
                    </a:p>
                  </a:txBody>
                  <a:tcPr marL="9525" marR="9525" marT="9525" marB="0" anchor="ctr"/>
                </a:tc>
              </a:tr>
              <a:tr h="2706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"Защита населения и территории Асбестовского городского округа от чрезвычайных ситуаций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18 851,7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18 851,7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18 851,7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18 851,7</a:t>
                      </a:r>
                    </a:p>
                  </a:txBody>
                  <a:tcPr marL="9525" marR="9525" marT="9525" marB="0" anchor="ctr"/>
                </a:tc>
              </a:tr>
              <a:tr h="2706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"Профилактика терроризма и экстремизма на территории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639,3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639,3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639,3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639,3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1600" y="11663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В РАСХОДНУЮ ЧАСТЬ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ПРОГРАММНЫМ НАПРАВЛЕНИЯМ НА 2017 ГОД</a:t>
            </a:r>
            <a:endParaRPr lang="ru-RU" dirty="0"/>
          </a:p>
        </p:txBody>
      </p:sp>
      <p:pic>
        <p:nvPicPr>
          <p:cNvPr id="5" name="Рисунок 4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07505" y="116632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179512" y="908720"/>
          <a:ext cx="8784975" cy="5516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434"/>
                <a:gridCol w="750853"/>
                <a:gridCol w="675767"/>
                <a:gridCol w="750853"/>
                <a:gridCol w="675767"/>
                <a:gridCol w="675767"/>
                <a:gridCol w="675767"/>
                <a:gridCol w="675767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Times New Roman"/>
                        </a:rPr>
                        <a:t>Номер строки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Расходы по Решению Думы АГО от 28.12.2016 №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85/5,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30.03.2017 № 88/3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25.05.2017 № 90/12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Решение Думы АГО от 20.06.2017 № 91/5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endParaRPr lang="ru-RU" sz="800" b="1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/>
                        </a:rPr>
                        <a:t>Изменения,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расходов, тыс. рублей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6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общественного порядка, предупреждение правонарушений и преступлений на территории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736,7</a:t>
                      </a:r>
                    </a:p>
                  </a:txBody>
                  <a:tcPr marL="9525" marR="9525" marT="9525" marB="0" anchor="ctr"/>
                </a:tc>
              </a:tr>
              <a:tr h="266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пожарной безопасности в лесах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147,3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147,3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147,3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147,3</a:t>
                      </a:r>
                    </a:p>
                  </a:txBody>
                  <a:tcPr marL="9525" marR="9525" marT="9525" marB="0" anchor="ctr"/>
                </a:tc>
              </a:tr>
              <a:tr h="255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2 537,9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2 537,9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2 537,9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2 537,9</a:t>
                      </a:r>
                    </a:p>
                  </a:txBody>
                  <a:tcPr marL="9525" marR="9525" marT="9525" marB="0" anchor="ctr"/>
                </a:tc>
              </a:tr>
              <a:tr h="316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2 537,9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2 537,9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2 537,9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2 537,9</a:t>
                      </a:r>
                    </a:p>
                  </a:txBody>
                  <a:tcPr marL="9525" marR="9525" marT="9525" marB="0" anchor="ctr"/>
                </a:tc>
              </a:tr>
              <a:tr h="2247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"Социальная поддержка и социальное обслуживание населения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1 939,4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1 939,4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1 939,4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1 939,4</a:t>
                      </a:r>
                    </a:p>
                  </a:txBody>
                  <a:tcPr marL="9525" marR="9525" marT="9525" marB="0" anchor="ctr"/>
                </a:tc>
              </a:tr>
              <a:tr h="166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"Социальная защита и социальная поддержка населения Асбестовского городского округа"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1 137,4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1 137,4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1 137,4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1 137,4</a:t>
                      </a:r>
                    </a:p>
                  </a:txBody>
                  <a:tcPr marL="9525" marR="9525" marT="9525" marB="0" anchor="ctr"/>
                </a:tc>
              </a:tr>
              <a:tr h="222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 организации пожизненного содержания одиноких, пожилых граждан Асбестовского городского округа"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502,0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502,0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502,0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502,0</a:t>
                      </a:r>
                    </a:p>
                  </a:txBody>
                  <a:tcPr marL="9525" marR="9525" marT="9525" marB="0" anchor="ctr"/>
                </a:tc>
              </a:tr>
              <a:tr h="256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"Комплексные меры противодействия распространению наркомании в Асбестовском городском округе"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 мерах по предупреждению ВИЧ-инфекции на территории Асбестовского городского округа"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</a:tr>
              <a:tr h="2506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"Совершенствование социально-экономической политики на территории Асбестовского городского округа" до 2020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1 367,1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1 367,1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1 039,0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2 406,1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2 406,1</a:t>
                      </a:r>
                    </a:p>
                  </a:txBody>
                  <a:tcPr marL="9525" marR="9525" marT="9525" marB="0" anchor="ctr"/>
                </a:tc>
              </a:tr>
              <a:tr h="693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"Комплексное развитие человеческого капитала"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498,6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498,6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498,6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498,6</a:t>
                      </a:r>
                    </a:p>
                  </a:txBody>
                  <a:tcPr marL="9525" marR="9525" marT="9525" marB="0" anchor="ctr"/>
                </a:tc>
              </a:tr>
              <a:tr h="17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малого и среднего предпринимательства в Асбестовском городском округе"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639,0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639,0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1 039,0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1 678,0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1 678,0</a:t>
                      </a:r>
                    </a:p>
                  </a:txBody>
                  <a:tcPr marL="9525" marR="9525" marT="9525" marB="0" anchor="ctr"/>
                </a:tc>
              </a:tr>
              <a:tr h="230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"Устойчивое развитие сельских населенных пунктов Асбестовского городского округа"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229,5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229,5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229,5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229,5</a:t>
                      </a:r>
                    </a:p>
                  </a:txBody>
                  <a:tcPr marL="9525" marR="9525" marT="9525" marB="0" anchor="ctr"/>
                </a:tc>
              </a:tr>
              <a:tr h="264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"Управление муниципальными финансами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11 473,5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11 473,5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11 473,5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-367,9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11 105,6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"Управление муниципальным долгом"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706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реализации муниципальной программы Асбестовского городского округа "Управление муниципальными финансами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11 073,5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11 073,5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11 073,5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-67,9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Times New Roman"/>
                        </a:rPr>
                        <a:t>11 005,6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по программным направлениям: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1 493 120,8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-4 241,3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1 488 879,5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16 699,1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1 505 578,6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49 259,2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1 554 837,8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18864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В РАСХОДНУЮ ЧАСТЬ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ПРОГРАММНЫМ НАПРАВЛЕНИЯМ НА 2017 ГОД</a:t>
            </a:r>
            <a:endParaRPr lang="ru-RU" dirty="0"/>
          </a:p>
        </p:txBody>
      </p:sp>
      <p:pic>
        <p:nvPicPr>
          <p:cNvPr id="5" name="Рисунок 4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07505" y="116632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3049</TotalTime>
  <Words>3464</Words>
  <Application>Microsoft Office PowerPoint</Application>
  <PresentationFormat>Экран (4:3)</PresentationFormat>
  <Paragraphs>1252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ИНФОРМАЦИЯ ОБ ИЗМЕНЕНИЯХ В РЕШЕНИЕ ДУМЫ АСБЕСТОВСКОГО ГОРОДСКОГО ОКРУГА О БЮДЖЕТЕ НА 2017 ГОД И ПЛАНОВЫЙ ПЕРИОД 2018 И 2019 ГОДОВ</vt:lpstr>
      <vt:lpstr>ОСНОВНЫЕ  ПАРАМЕТРЫ БЮДЖЕТА АСБЕСТОВСКОГО                ГОРОДСКОГО ОКРУГА С УЧЕТОМ ВНЕСЕННЫХ ИЗМЕНЕНИЙ</vt:lpstr>
      <vt:lpstr>ИЗМЕНЕНИЯ В ДОХОДНУЮ ЧАСТЬ БЮДЖЕТА НА 2017 ГОД</vt:lpstr>
      <vt:lpstr>ИЗМЕНЕНИЯ В РАСХОДНУЮ ЧАСТЬ БЮДЖЕТА ПО ФУНКЦИОНАЛЬНЫМ НАПРАВЛЕНИЯМ НА 2017 ГОД</vt:lpstr>
      <vt:lpstr>Слайд 5</vt:lpstr>
      <vt:lpstr>Слайд 6</vt:lpstr>
      <vt:lpstr>Слайд 7</vt:lpstr>
      <vt:lpstr>Слайд 8</vt:lpstr>
      <vt:lpstr>Слайд 9</vt:lpstr>
      <vt:lpstr>ДИНАМИКА РАСХОДОВ ПО ГЛАВНЫМ РАСПОРЯДИТЕЛЯМ  БЮДЖЕТНЫХ СРЕДСТВ В 2017 ГОДУ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ПРОЕКТЕ БЮДЖЕТА АСБЕСТОВСКОГО ГОРОДСКОГО ОКРУГА  на 2016 год</dc:title>
  <dc:creator>Tatyana</dc:creator>
  <cp:lastModifiedBy>Татьяна С. Ковязина</cp:lastModifiedBy>
  <cp:revision>472</cp:revision>
  <dcterms:created xsi:type="dcterms:W3CDTF">2015-12-09T15:46:34Z</dcterms:created>
  <dcterms:modified xsi:type="dcterms:W3CDTF">2017-08-18T05:28:44Z</dcterms:modified>
</cp:coreProperties>
</file>